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35"/>
  </p:handoutMasterIdLst>
  <p:sldIdLst>
    <p:sldId id="267" r:id="rId2"/>
    <p:sldId id="269" r:id="rId3"/>
    <p:sldId id="270" r:id="rId4"/>
    <p:sldId id="265" r:id="rId5"/>
    <p:sldId id="257" r:id="rId6"/>
    <p:sldId id="256" r:id="rId7"/>
    <p:sldId id="273" r:id="rId8"/>
    <p:sldId id="274" r:id="rId9"/>
    <p:sldId id="258" r:id="rId10"/>
    <p:sldId id="268" r:id="rId11"/>
    <p:sldId id="275" r:id="rId12"/>
    <p:sldId id="259" r:id="rId13"/>
    <p:sldId id="276" r:id="rId14"/>
    <p:sldId id="277" r:id="rId15"/>
    <p:sldId id="278" r:id="rId16"/>
    <p:sldId id="279" r:id="rId17"/>
    <p:sldId id="280" r:id="rId18"/>
    <p:sldId id="281" r:id="rId19"/>
    <p:sldId id="263" r:id="rId20"/>
    <p:sldId id="266" r:id="rId21"/>
    <p:sldId id="282" r:id="rId22"/>
    <p:sldId id="283" r:id="rId23"/>
    <p:sldId id="284" r:id="rId24"/>
    <p:sldId id="285" r:id="rId25"/>
    <p:sldId id="286" r:id="rId26"/>
    <p:sldId id="287" r:id="rId27"/>
    <p:sldId id="288" r:id="rId28"/>
    <p:sldId id="289" r:id="rId29"/>
    <p:sldId id="290" r:id="rId30"/>
    <p:sldId id="272" r:id="rId31"/>
    <p:sldId id="291" r:id="rId32"/>
    <p:sldId id="271" r:id="rId33"/>
    <p:sldId id="292" r:id="rId34"/>
  </p:sldIdLst>
  <p:sldSz cx="9144000" cy="6858000" type="screen4x3"/>
  <p:notesSz cx="6858000" cy="9144000"/>
  <p:defaultTextStyle>
    <a:defPPr>
      <a:defRPr lang="sr-Latn-C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816"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99AA23AC-217B-441F-A026-EDC9A70DAE38}" type="datetimeFigureOut">
              <a:rPr lang="en-US"/>
              <a:pPr>
                <a:defRPr/>
              </a:pPr>
              <a:t>5/15/2013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AE6DFED-FF5D-4289-91B0-9F8E0FFB7073}" type="slidenum">
              <a:rPr lang="en-US"/>
              <a:pPr>
                <a:defRPr/>
              </a:pPr>
              <a:t>‹#›</a:t>
            </a:fld>
            <a:endParaRPr lang="en-US"/>
          </a:p>
        </p:txBody>
      </p:sp>
    </p:spTree>
    <p:extLst>
      <p:ext uri="{BB962C8B-B14F-4D97-AF65-F5344CB8AC3E}">
        <p14:creationId xmlns="" xmlns:p14="http://schemas.microsoft.com/office/powerpoint/2010/main" val="2028749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lvl1pPr>
              <a:defRPr b="0">
                <a:solidFill>
                  <a:schemeClr val="bg1">
                    <a:lumMod val="50000"/>
                  </a:schemeClr>
                </a:solidFill>
                <a:latin typeface="Arial"/>
                <a:cs typeface="Arial"/>
              </a:defRPr>
            </a:lvl1pPr>
          </a:lstStyle>
          <a:p>
            <a:r>
              <a:rPr lang="hr-HR" dirty="0" smtClean="0"/>
              <a:t>Kliknite da biste uredili stil naslova matrice</a:t>
            </a:r>
            <a:endParaRPr lang="hr-HR" dirty="0"/>
          </a:p>
        </p:txBody>
      </p:sp>
      <p:sp>
        <p:nvSpPr>
          <p:cNvPr id="3" name="Podnaslov 2"/>
          <p:cNvSpPr>
            <a:spLocks noGrp="1"/>
          </p:cNvSpPr>
          <p:nvPr>
            <p:ph type="subTitle" idx="1"/>
          </p:nvPr>
        </p:nvSpPr>
        <p:spPr>
          <a:xfrm>
            <a:off x="1403648" y="3861048"/>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dirty="0" smtClean="0"/>
              <a:t>Kliknite da biste uredili stil podnaslova matrice</a:t>
            </a:r>
            <a:endParaRPr lang="hr-HR" dirty="0"/>
          </a:p>
        </p:txBody>
      </p:sp>
    </p:spTree>
  </p:cSld>
  <p:clrMapOvr>
    <a:masterClrMapping/>
  </p:clrMapOvr>
  <p:transition spd="med" advTm="2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Tree>
  </p:cSld>
  <p:clrMapOvr>
    <a:masterClrMapping/>
  </p:clrMapOvr>
  <p:transition spd="med" advTm="2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dirty="0" smtClean="0"/>
              <a:t>Kliknite da biste uredili stilove teksta matrice</a:t>
            </a:r>
          </a:p>
        </p:txBody>
      </p:sp>
    </p:spTree>
  </p:cSld>
  <p:clrMapOvr>
    <a:masterClrMapping/>
  </p:clrMapOvr>
  <p:transition spd="med" advTm="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solidFill>
                  <a:schemeClr val="bg1">
                    <a:lumMod val="50000"/>
                  </a:schemeClr>
                </a:solidFill>
                <a:latin typeface="Arial"/>
                <a:cs typeface="Arial"/>
              </a:defRPr>
            </a:lvl1pPr>
          </a:lstStyle>
          <a:p>
            <a:r>
              <a:rPr lang="hr-HR" dirty="0" smtClean="0"/>
              <a:t>Kliknite da biste uredili stil naslova matrice</a:t>
            </a:r>
            <a:endParaRPr lang="hr-HR" dirty="0"/>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Tree>
  </p:cSld>
  <p:clrMapOvr>
    <a:masterClrMapping/>
  </p:clrMapOvr>
  <p:transition spd="med" advTm="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solidFill>
                  <a:schemeClr val="bg1">
                    <a:lumMod val="50000"/>
                  </a:schemeClr>
                </a:solidFill>
              </a:defRPr>
            </a:lvl1pPr>
          </a:lstStyle>
          <a:p>
            <a:r>
              <a:rPr lang="hr-HR" dirty="0" smtClean="0"/>
              <a:t>Kliknite da biste uredili stil naslova matrice</a:t>
            </a:r>
            <a:endParaRPr lang="hr-HR" dirty="0"/>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Tree>
  </p:cSld>
  <p:clrMapOvr>
    <a:masterClrMapping/>
  </p:clrMapOvr>
  <p:transition spd="med" advTm="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solidFill>
                  <a:srgbClr val="7F7F7F"/>
                </a:solidFill>
              </a:defRPr>
            </a:lvl1pPr>
          </a:lstStyle>
          <a:p>
            <a:r>
              <a:rPr lang="hr-HR" dirty="0" smtClean="0"/>
              <a:t>Kliknite da biste uredili stil naslova matrice</a:t>
            </a:r>
            <a:endParaRPr lang="hr-HR" dirty="0"/>
          </a:p>
        </p:txBody>
      </p:sp>
    </p:spTree>
  </p:cSld>
  <p:clrMapOvr>
    <a:masterClrMapping/>
  </p:clrMapOvr>
  <p:transition spd="med" advTm="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cSld>
  <p:clrMapOvr>
    <a:masterClrMapping/>
  </p:clrMapOvr>
  <p:transition spd="med" advTm="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67544" y="170080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Tree>
  </p:cSld>
  <p:clrMapOvr>
    <a:masterClrMapping/>
  </p:clrMapOvr>
  <p:transition spd="med" advTm="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zervirano mjesto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Kliknite da biste uredili stil naslova matrice</a:t>
            </a:r>
          </a:p>
        </p:txBody>
      </p:sp>
      <p:sp>
        <p:nvSpPr>
          <p:cNvPr id="1028" name="Rezervirano mjesto tekst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p>
        </p:txBody>
      </p:sp>
      <p:pic>
        <p:nvPicPr>
          <p:cNvPr id="2" name="Picture 1" descr="Slide1_de.jpg"/>
          <p:cNvPicPr>
            <a:picLocks noChangeAspect="1"/>
          </p:cNvPicPr>
          <p:nvPr userDrawn="1"/>
        </p:nvPicPr>
        <p:blipFill>
          <a:blip r:embed="rId10">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ransition spd="med" advTm="2000"/>
  <p:txStyles>
    <p:titleStyle>
      <a:lvl1pPr algn="ctr" rtl="0" eaLnBrk="0" fontAlgn="base" hangingPunct="0">
        <a:spcBef>
          <a:spcPct val="0"/>
        </a:spcBef>
        <a:spcAft>
          <a:spcPct val="0"/>
        </a:spcAft>
        <a:defRPr sz="4400" kern="1200">
          <a:solidFill>
            <a:srgbClr val="7F7F7F"/>
          </a:solidFill>
          <a:latin typeface="+mj-lt"/>
          <a:ea typeface="MS PGothic" pitchFamily="34" charset="-128"/>
          <a:cs typeface="+mj-cs"/>
        </a:defRPr>
      </a:lvl1pPr>
      <a:lvl2pPr algn="ctr" rtl="0" eaLnBrk="0" fontAlgn="base" hangingPunct="0">
        <a:spcBef>
          <a:spcPct val="0"/>
        </a:spcBef>
        <a:spcAft>
          <a:spcPct val="0"/>
        </a:spcAft>
        <a:defRPr sz="4400">
          <a:solidFill>
            <a:srgbClr val="7F7F7F"/>
          </a:solidFill>
          <a:latin typeface="Calibri" pitchFamily="34" charset="0"/>
          <a:ea typeface="MS PGothic" pitchFamily="34" charset="-128"/>
        </a:defRPr>
      </a:lvl2pPr>
      <a:lvl3pPr algn="ctr" rtl="0" eaLnBrk="0" fontAlgn="base" hangingPunct="0">
        <a:spcBef>
          <a:spcPct val="0"/>
        </a:spcBef>
        <a:spcAft>
          <a:spcPct val="0"/>
        </a:spcAft>
        <a:defRPr sz="4400">
          <a:solidFill>
            <a:srgbClr val="7F7F7F"/>
          </a:solidFill>
          <a:latin typeface="Calibri" pitchFamily="34" charset="0"/>
          <a:ea typeface="MS PGothic" pitchFamily="34" charset="-128"/>
        </a:defRPr>
      </a:lvl3pPr>
      <a:lvl4pPr algn="ctr" rtl="0" eaLnBrk="0" fontAlgn="base" hangingPunct="0">
        <a:spcBef>
          <a:spcPct val="0"/>
        </a:spcBef>
        <a:spcAft>
          <a:spcPct val="0"/>
        </a:spcAft>
        <a:defRPr sz="4400">
          <a:solidFill>
            <a:srgbClr val="7F7F7F"/>
          </a:solidFill>
          <a:latin typeface="Calibri" pitchFamily="34" charset="0"/>
          <a:ea typeface="MS PGothic" pitchFamily="34" charset="-128"/>
        </a:defRPr>
      </a:lvl4pPr>
      <a:lvl5pPr algn="ctr" rtl="0" eaLnBrk="0" fontAlgn="base" hangingPunct="0">
        <a:spcBef>
          <a:spcPct val="0"/>
        </a:spcBef>
        <a:spcAft>
          <a:spcPct val="0"/>
        </a:spcAft>
        <a:defRPr sz="4400">
          <a:solidFill>
            <a:srgbClr val="7F7F7F"/>
          </a:solidFill>
          <a:latin typeface="Calibri" pitchFamily="34" charset="0"/>
          <a:ea typeface="MS PGothic" pitchFamily="34" charset="-128"/>
        </a:defRPr>
      </a:lvl5pPr>
      <a:lvl6pPr marL="457200" algn="ctr" rtl="0" fontAlgn="base">
        <a:spcBef>
          <a:spcPct val="0"/>
        </a:spcBef>
        <a:spcAft>
          <a:spcPct val="0"/>
        </a:spcAft>
        <a:defRPr sz="4400">
          <a:solidFill>
            <a:srgbClr val="7F7F7F"/>
          </a:solidFill>
          <a:latin typeface="Calibri" pitchFamily="34" charset="0"/>
          <a:ea typeface="MS PGothic" pitchFamily="34" charset="-128"/>
        </a:defRPr>
      </a:lvl6pPr>
      <a:lvl7pPr marL="914400" algn="ctr" rtl="0" fontAlgn="base">
        <a:spcBef>
          <a:spcPct val="0"/>
        </a:spcBef>
        <a:spcAft>
          <a:spcPct val="0"/>
        </a:spcAft>
        <a:defRPr sz="4400">
          <a:solidFill>
            <a:srgbClr val="7F7F7F"/>
          </a:solidFill>
          <a:latin typeface="Calibri" pitchFamily="34" charset="0"/>
          <a:ea typeface="MS PGothic" pitchFamily="34" charset="-128"/>
        </a:defRPr>
      </a:lvl7pPr>
      <a:lvl8pPr marL="1371600" algn="ctr" rtl="0" fontAlgn="base">
        <a:spcBef>
          <a:spcPct val="0"/>
        </a:spcBef>
        <a:spcAft>
          <a:spcPct val="0"/>
        </a:spcAft>
        <a:defRPr sz="4400">
          <a:solidFill>
            <a:srgbClr val="7F7F7F"/>
          </a:solidFill>
          <a:latin typeface="Calibri" pitchFamily="34" charset="0"/>
          <a:ea typeface="MS PGothic" pitchFamily="34" charset="-128"/>
        </a:defRPr>
      </a:lvl8pPr>
      <a:lvl9pPr marL="1828800" algn="ctr" rtl="0" fontAlgn="base">
        <a:spcBef>
          <a:spcPct val="0"/>
        </a:spcBef>
        <a:spcAft>
          <a:spcPct val="0"/>
        </a:spcAft>
        <a:defRPr sz="4400">
          <a:solidFill>
            <a:srgbClr val="7F7F7F"/>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7F7F7F"/>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7F7F7F"/>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7F7F7F"/>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7F7F7F"/>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kstniOkvir 8"/>
          <p:cNvSpPr txBox="1">
            <a:spLocks noChangeArrowheads="1"/>
          </p:cNvSpPr>
          <p:nvPr/>
        </p:nvSpPr>
        <p:spPr bwMode="auto">
          <a:xfrm>
            <a:off x="571500" y="4286250"/>
            <a:ext cx="7858125" cy="646113"/>
          </a:xfrm>
          <a:prstGeom prst="rect">
            <a:avLst/>
          </a:prstGeom>
          <a:noFill/>
          <a:ln w="9525">
            <a:noFill/>
            <a:miter lim="800000"/>
            <a:headEnd/>
            <a:tailEnd/>
          </a:ln>
        </p:spPr>
        <p:txBody>
          <a:bodyPr>
            <a:spAutoFit/>
          </a:bodyPr>
          <a:lstStyle/>
          <a:p>
            <a:r>
              <a:rPr lang="hr-HR" sz="3600" b="1"/>
              <a:t> Zatvoreni objekt u manje od 5 minuta !</a:t>
            </a:r>
          </a:p>
        </p:txBody>
      </p:sp>
      <p:pic>
        <p:nvPicPr>
          <p:cNvPr id="2051" name="Picture 4" descr="muro-logo.png"/>
          <p:cNvPicPr>
            <a:picLocks noChangeAspect="1"/>
          </p:cNvPicPr>
          <p:nvPr/>
        </p:nvPicPr>
        <p:blipFill>
          <a:blip r:embed="rId2" cstate="print"/>
          <a:srcRect/>
          <a:stretch>
            <a:fillRect/>
          </a:stretch>
        </p:blipFill>
        <p:spPr bwMode="auto">
          <a:xfrm>
            <a:off x="2349500" y="1930400"/>
            <a:ext cx="4445000" cy="2997200"/>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Damir Huncaga\Desktop\MURO\Muro-28.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Damir Huncaga\Desktop\MURO\Muro-15.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Damir Huncaga\Desktop\muro01\slika05.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Damir Huncaga\Desktop\MURO\Muro-17.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Damir Huncaga\Desktop\MURO\Muro-18.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Damir Huncaga\Desktop\MURO\Muro-19.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Damir Huncaga\Desktop\MURO\Muro-20.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Damir Huncaga\Desktop\MURO\Muro-21.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Damir Huncaga\Desktop\MURO\Muro-22.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Damir Huncaga\Desktop\muro01\slika08.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403350" y="2018134"/>
            <a:ext cx="6408738" cy="2539157"/>
          </a:xfrm>
          <a:prstGeom prst="rect">
            <a:avLst/>
          </a:prstGeom>
          <a:noFill/>
          <a:ln w="9525">
            <a:noFill/>
            <a:miter lim="800000"/>
            <a:headEnd/>
            <a:tailEnd/>
          </a:ln>
        </p:spPr>
        <p:txBody>
          <a:bodyPr anchor="ctr">
            <a:spAutoFit/>
          </a:bodyPr>
          <a:lstStyle/>
          <a:p>
            <a:pPr>
              <a:buFontTx/>
              <a:buChar char="•"/>
            </a:pPr>
            <a:r>
              <a:rPr lang="de-DE" b="1" dirty="0" smtClean="0">
                <a:solidFill>
                  <a:srgbClr val="7F7F7F"/>
                </a:solidFill>
                <a:latin typeface="Verdana" pitchFamily="34" charset="0"/>
              </a:rPr>
              <a:t>um originell zu sein!  </a:t>
            </a:r>
          </a:p>
          <a:p>
            <a:r>
              <a:rPr lang="de-DE" sz="1500" dirty="0" smtClean="0">
                <a:solidFill>
                  <a:srgbClr val="7F7F7F"/>
                </a:solidFill>
                <a:latin typeface="Verdana" pitchFamily="34" charset="0"/>
              </a:rPr>
              <a:t>einzigartige technische Lösung, attraktive Werbefläche</a:t>
            </a:r>
          </a:p>
          <a:p>
            <a:endParaRPr lang="de-DE" sz="1500" dirty="0" smtClean="0">
              <a:solidFill>
                <a:srgbClr val="7F7F7F"/>
              </a:solidFill>
              <a:latin typeface="Arial" pitchFamily="34" charset="0"/>
            </a:endParaRPr>
          </a:p>
          <a:p>
            <a:pPr eaLnBrk="0" hangingPunct="0">
              <a:buFontTx/>
              <a:buChar char="•"/>
            </a:pPr>
            <a:r>
              <a:rPr lang="de-DE" b="1" dirty="0" smtClean="0">
                <a:solidFill>
                  <a:srgbClr val="7F7F7F"/>
                </a:solidFill>
                <a:latin typeface="Verdana" pitchFamily="34" charset="0"/>
              </a:rPr>
              <a:t>damit die Arbeit zum Vergnügen wird! </a:t>
            </a:r>
          </a:p>
          <a:p>
            <a:pPr eaLnBrk="0" hangingPunct="0"/>
            <a:r>
              <a:rPr lang="hr-HR" sz="1500" dirty="0">
                <a:solidFill>
                  <a:srgbClr val="7F7F7F"/>
                </a:solidFill>
                <a:latin typeface="Verdana" pitchFamily="34" charset="0"/>
              </a:rPr>
              <a:t>p</a:t>
            </a:r>
            <a:r>
              <a:rPr lang="de-DE" sz="1500" dirty="0" err="1" smtClean="0">
                <a:solidFill>
                  <a:srgbClr val="7F7F7F"/>
                </a:solidFill>
                <a:latin typeface="Verdana" pitchFamily="34" charset="0"/>
              </a:rPr>
              <a:t>raktische</a:t>
            </a:r>
            <a:r>
              <a:rPr lang="de-DE" sz="1500" dirty="0" smtClean="0">
                <a:solidFill>
                  <a:srgbClr val="7F7F7F"/>
                </a:solidFill>
                <a:latin typeface="Verdana" pitchFamily="34" charset="0"/>
              </a:rPr>
              <a:t> Anwendung</a:t>
            </a:r>
            <a:r>
              <a:rPr lang="hr-HR" sz="1500" dirty="0" smtClean="0">
                <a:solidFill>
                  <a:srgbClr val="7F7F7F"/>
                </a:solidFill>
                <a:latin typeface="Verdana" pitchFamily="34" charset="0"/>
              </a:rPr>
              <a:t>;</a:t>
            </a:r>
            <a:r>
              <a:rPr lang="de-DE" sz="1500" dirty="0" smtClean="0">
                <a:solidFill>
                  <a:srgbClr val="7F7F7F"/>
                </a:solidFill>
                <a:latin typeface="Verdana" pitchFamily="34" charset="0"/>
              </a:rPr>
              <a:t> ein Fahrzeug, dass in weniger als 5 Minuten zu einer ca. 50 m2 großen, überdachten, geschlossenen Nutzfläche verwandelt werden kann</a:t>
            </a:r>
          </a:p>
          <a:p>
            <a:pPr eaLnBrk="0" hangingPunct="0"/>
            <a:endParaRPr lang="de-DE" sz="1500" dirty="0" smtClean="0">
              <a:solidFill>
                <a:srgbClr val="7F7F7F"/>
              </a:solidFill>
              <a:latin typeface="Arial" pitchFamily="34" charset="0"/>
            </a:endParaRPr>
          </a:p>
          <a:p>
            <a:pPr eaLnBrk="0" hangingPunct="0">
              <a:buFontTx/>
              <a:buChar char="•"/>
            </a:pPr>
            <a:r>
              <a:rPr lang="de-DE" b="1" dirty="0" smtClean="0">
                <a:solidFill>
                  <a:srgbClr val="7F7F7F"/>
                </a:solidFill>
                <a:latin typeface="Verdana" pitchFamily="34" charset="0"/>
              </a:rPr>
              <a:t>damit Sie endlich eine Lösung für alles haben! </a:t>
            </a:r>
          </a:p>
          <a:p>
            <a:pPr eaLnBrk="0" hangingPunct="0"/>
            <a:r>
              <a:rPr lang="hr-HR" sz="1500" dirty="0" smtClean="0">
                <a:solidFill>
                  <a:srgbClr val="7F7F7F"/>
                </a:solidFill>
                <a:latin typeface="Verdana" pitchFamily="34" charset="0"/>
              </a:rPr>
              <a:t>v</a:t>
            </a:r>
            <a:r>
              <a:rPr lang="de-DE" sz="1500" dirty="0" err="1" smtClean="0">
                <a:solidFill>
                  <a:srgbClr val="7F7F7F"/>
                </a:solidFill>
                <a:latin typeface="Verdana" pitchFamily="34" charset="0"/>
              </a:rPr>
              <a:t>ielseitige</a:t>
            </a:r>
            <a:r>
              <a:rPr lang="de-DE" sz="1500" dirty="0" smtClean="0">
                <a:solidFill>
                  <a:srgbClr val="7F7F7F"/>
                </a:solidFill>
                <a:latin typeface="Verdana" pitchFamily="34" charset="0"/>
              </a:rPr>
              <a:t> Anwendung</a:t>
            </a:r>
            <a:endParaRPr lang="de-DE" sz="1500" dirty="0">
              <a:solidFill>
                <a:srgbClr val="7F7F7F"/>
              </a:solidFill>
              <a:latin typeface="Arial" pitchFamily="34" charset="0"/>
            </a:endParaRPr>
          </a:p>
        </p:txBody>
      </p:sp>
      <p:sp>
        <p:nvSpPr>
          <p:cNvPr id="9" name="Pravokutnik 8"/>
          <p:cNvSpPr/>
          <p:nvPr/>
        </p:nvSpPr>
        <p:spPr>
          <a:xfrm>
            <a:off x="1043608" y="116632"/>
            <a:ext cx="6912768" cy="1477328"/>
          </a:xfrm>
          <a:prstGeom prst="rect">
            <a:avLst/>
          </a:prstGeom>
          <a:noFill/>
        </p:spPr>
        <p:txBody>
          <a:bodyPr>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hr-HR" sz="3000" spc="50" dirty="0">
                <a:ln w="11430"/>
                <a:solidFill>
                  <a:srgbClr val="7F7F7F"/>
                </a:solidFill>
                <a:latin typeface="Arial"/>
                <a:ea typeface="+mn-ea"/>
                <a:cs typeface="Arial"/>
              </a:rPr>
              <a:t>M.U.R.O. </a:t>
            </a:r>
          </a:p>
          <a:p>
            <a:pPr algn="ctr" fontAlgn="auto">
              <a:spcBef>
                <a:spcPts val="0"/>
              </a:spcBef>
              <a:spcAft>
                <a:spcPts val="0"/>
              </a:spcAft>
              <a:defRPr/>
            </a:pPr>
            <a:r>
              <a:rPr lang="hr-HR" sz="3000" spc="50" dirty="0" err="1" smtClean="0">
                <a:ln w="11430"/>
                <a:solidFill>
                  <a:srgbClr val="7F7F7F"/>
                </a:solidFill>
                <a:latin typeface="Arial"/>
                <a:ea typeface="+mn-ea"/>
                <a:cs typeface="Arial"/>
              </a:rPr>
              <a:t>Das</a:t>
            </a:r>
            <a:r>
              <a:rPr lang="hr-HR" sz="3000" spc="50" dirty="0" smtClean="0">
                <a:ln w="11430"/>
                <a:solidFill>
                  <a:srgbClr val="7F7F7F"/>
                </a:solidFill>
                <a:latin typeface="Arial"/>
                <a:ea typeface="+mn-ea"/>
                <a:cs typeface="Arial"/>
              </a:rPr>
              <a:t> mobile </a:t>
            </a:r>
            <a:r>
              <a:rPr lang="hr-HR" sz="3000" spc="50" dirty="0" err="1" smtClean="0">
                <a:ln w="11430"/>
                <a:solidFill>
                  <a:srgbClr val="7F7F7F"/>
                </a:solidFill>
                <a:latin typeface="Arial"/>
                <a:ea typeface="+mn-ea"/>
                <a:cs typeface="Arial"/>
              </a:rPr>
              <a:t>univerale</a:t>
            </a:r>
            <a:r>
              <a:rPr lang="hr-HR" sz="3000" spc="50" dirty="0" smtClean="0">
                <a:ln w="11430"/>
                <a:solidFill>
                  <a:srgbClr val="7F7F7F"/>
                </a:solidFill>
                <a:latin typeface="Arial"/>
                <a:ea typeface="+mn-ea"/>
                <a:cs typeface="Arial"/>
              </a:rPr>
              <a:t> </a:t>
            </a:r>
            <a:r>
              <a:rPr lang="hr-HR" sz="3000" spc="50" dirty="0" err="1" smtClean="0">
                <a:ln w="11430"/>
                <a:solidFill>
                  <a:srgbClr val="7F7F7F"/>
                </a:solidFill>
                <a:latin typeface="Arial"/>
                <a:ea typeface="+mn-ea"/>
                <a:cs typeface="Arial"/>
              </a:rPr>
              <a:t>ausklappbare</a:t>
            </a:r>
            <a:r>
              <a:rPr lang="hr-HR" sz="3000" spc="50" dirty="0" smtClean="0">
                <a:ln w="11430"/>
                <a:solidFill>
                  <a:srgbClr val="7F7F7F"/>
                </a:solidFill>
                <a:latin typeface="Arial"/>
                <a:ea typeface="+mn-ea"/>
                <a:cs typeface="Arial"/>
              </a:rPr>
              <a:t> </a:t>
            </a:r>
            <a:r>
              <a:rPr lang="hr-HR" sz="3000" spc="50" dirty="0" err="1" smtClean="0">
                <a:ln w="11430"/>
                <a:solidFill>
                  <a:srgbClr val="7F7F7F"/>
                </a:solidFill>
                <a:latin typeface="Arial"/>
                <a:ea typeface="+mn-ea"/>
                <a:cs typeface="Arial"/>
              </a:rPr>
              <a:t>Eventobjekt</a:t>
            </a:r>
            <a:r>
              <a:rPr lang="hr-HR" sz="3000" spc="50" dirty="0" smtClean="0">
                <a:ln w="11430"/>
                <a:solidFill>
                  <a:srgbClr val="7F7F7F"/>
                </a:solidFill>
                <a:latin typeface="Arial"/>
                <a:ea typeface="+mn-ea"/>
                <a:cs typeface="Arial"/>
              </a:rPr>
              <a:t>                                     </a:t>
            </a:r>
            <a:endParaRPr lang="hr-HR" sz="3000" spc="50" dirty="0">
              <a:ln w="11430"/>
              <a:solidFill>
                <a:srgbClr val="7F7F7F"/>
              </a:solidFill>
              <a:latin typeface="Arial"/>
              <a:ea typeface="+mn-ea"/>
              <a:cs typeface="Arial"/>
            </a:endParaRPr>
          </a:p>
        </p:txBody>
      </p:sp>
    </p:spTree>
  </p:cSld>
  <p:clrMapOvr>
    <a:masterClrMapping/>
  </p:clrMapOvr>
  <p:transition spd="med" advTm="6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Damir Huncaga\Desktop\muro01\slika10.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Damir Huncaga\Desktop\MURO\Muro-24.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Damir Huncaga\Desktop\MURO\Muro-26.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Damir Huncaga\Desktop\MURO\Muro-27.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Damir Huncaga\Desktop\MURO\Muro-28.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Damir Huncaga\Desktop\MURO\Muro-29.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Damir Huncaga\Desktop\MURO\Muro-30.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Damir Huncaga\Desktop\MURO\Muro-31.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Damir Huncaga\Desktop\MURO\Muro-32.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Damir Huncaga\Desktop\MURO\Muro-33.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zervirano mjesto sadržaja 2"/>
          <p:cNvSpPr>
            <a:spLocks noGrp="1"/>
          </p:cNvSpPr>
          <p:nvPr>
            <p:ph idx="1"/>
          </p:nvPr>
        </p:nvSpPr>
        <p:spPr>
          <a:xfrm>
            <a:off x="1042988" y="1196975"/>
            <a:ext cx="7758112" cy="4525963"/>
          </a:xfrm>
        </p:spPr>
        <p:txBody>
          <a:bodyPr/>
          <a:lstStyle/>
          <a:p>
            <a:pPr eaLnBrk="1" hangingPunct="1">
              <a:buFont typeface="Arial" pitchFamily="34" charset="0"/>
              <a:buNone/>
            </a:pPr>
            <a:r>
              <a:rPr lang="de-DE" sz="2000" b="1" i="1" dirty="0" smtClean="0"/>
              <a:t>   </a:t>
            </a:r>
            <a:r>
              <a:rPr lang="de-DE" sz="2000" dirty="0" smtClean="0">
                <a:latin typeface="Arial" pitchFamily="34" charset="0"/>
                <a:cs typeface="Arial" pitchFamily="34" charset="0"/>
              </a:rPr>
              <a:t>                                 </a:t>
            </a:r>
          </a:p>
          <a:p>
            <a:pPr eaLnBrk="1" hangingPunct="1"/>
            <a:r>
              <a:rPr lang="de-DE" sz="2000" dirty="0" smtClean="0"/>
              <a:t>die Organisation von Events (Kultur, Sport, Mode, Politik...)</a:t>
            </a:r>
          </a:p>
          <a:p>
            <a:pPr eaLnBrk="1" hangingPunct="1"/>
            <a:r>
              <a:rPr lang="de-DE" sz="2000" dirty="0" smtClean="0"/>
              <a:t>die Präsentation von Produkten und die Ausstellung an Messen</a:t>
            </a:r>
          </a:p>
          <a:p>
            <a:pPr eaLnBrk="1" hangingPunct="1"/>
            <a:r>
              <a:rPr lang="de-DE" sz="2000" dirty="0" smtClean="0"/>
              <a:t>mobile gastwirtschaftliche Objekte (Catering, Wirtshaus, Weinverkostung, Fast Food, lokale Köstlichkeiten…)</a:t>
            </a:r>
          </a:p>
          <a:p>
            <a:pPr eaLnBrk="1" hangingPunct="1"/>
            <a:r>
              <a:rPr lang="hr-HR" sz="2000" dirty="0" smtClean="0"/>
              <a:t>m</a:t>
            </a:r>
            <a:r>
              <a:rPr lang="de-DE" sz="2000" dirty="0" err="1" smtClean="0"/>
              <a:t>obile</a:t>
            </a:r>
            <a:r>
              <a:rPr lang="de-DE" sz="2000" dirty="0" smtClean="0"/>
              <a:t> Verkaufsläden</a:t>
            </a:r>
          </a:p>
          <a:p>
            <a:pPr eaLnBrk="1" hangingPunct="1"/>
            <a:r>
              <a:rPr lang="de-DE" sz="2000" dirty="0" smtClean="0"/>
              <a:t>Informationszentren (Tourismus, Verkehr,…)</a:t>
            </a:r>
          </a:p>
          <a:p>
            <a:pPr eaLnBrk="1" hangingPunct="1"/>
            <a:r>
              <a:rPr lang="de-DE" sz="2000" dirty="0" smtClean="0"/>
              <a:t>soziale Veranstaltungen (mit humanitären, pädagogischem Charakter…)</a:t>
            </a:r>
          </a:p>
          <a:p>
            <a:pPr eaLnBrk="1" hangingPunct="1"/>
            <a:r>
              <a:rPr lang="de-DE" sz="2000" dirty="0" smtClean="0"/>
              <a:t>Bühnen für Zeremonien und Festlichkeiten</a:t>
            </a:r>
          </a:p>
          <a:p>
            <a:pPr eaLnBrk="1" hangingPunct="1"/>
            <a:r>
              <a:rPr lang="de-DE" sz="2000" dirty="0" smtClean="0"/>
              <a:t>Meinungsumfragen und Erhebungen </a:t>
            </a:r>
          </a:p>
          <a:p>
            <a:pPr eaLnBrk="1" hangingPunct="1"/>
            <a:r>
              <a:rPr lang="de-DE" sz="2000" dirty="0" smtClean="0"/>
              <a:t>Vergnügungsparks (Videospiele, Karaoke)…</a:t>
            </a:r>
          </a:p>
          <a:p>
            <a:pPr eaLnBrk="1" hangingPunct="1"/>
            <a:endParaRPr lang="de-DE" sz="2000" dirty="0" smtClean="0"/>
          </a:p>
        </p:txBody>
      </p:sp>
      <p:sp>
        <p:nvSpPr>
          <p:cNvPr id="9" name="Pravokutnik 8"/>
          <p:cNvSpPr/>
          <p:nvPr/>
        </p:nvSpPr>
        <p:spPr>
          <a:xfrm>
            <a:off x="1043608" y="116632"/>
            <a:ext cx="6912768" cy="1015663"/>
          </a:xfrm>
          <a:prstGeom prst="rect">
            <a:avLst/>
          </a:prstGeom>
          <a:noFill/>
        </p:spPr>
        <p:txBody>
          <a:bodyPr>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hr-HR" sz="3000" spc="50" dirty="0">
                <a:ln w="11430"/>
                <a:solidFill>
                  <a:srgbClr val="7F7F7F"/>
                </a:solidFill>
                <a:latin typeface="Arial"/>
                <a:ea typeface="+mn-ea"/>
                <a:cs typeface="Arial"/>
              </a:rPr>
              <a:t>M.U.R.O. </a:t>
            </a:r>
          </a:p>
          <a:p>
            <a:pPr algn="ctr" fontAlgn="auto">
              <a:spcBef>
                <a:spcPts val="0"/>
              </a:spcBef>
              <a:spcAft>
                <a:spcPts val="0"/>
              </a:spcAft>
              <a:defRPr/>
            </a:pPr>
            <a:r>
              <a:rPr lang="hr-HR" sz="3000" spc="50" dirty="0" err="1" smtClean="0">
                <a:ln w="11430"/>
                <a:solidFill>
                  <a:srgbClr val="7F7F7F"/>
                </a:solidFill>
                <a:latin typeface="Arial"/>
                <a:ea typeface="+mn-ea"/>
                <a:cs typeface="Arial"/>
              </a:rPr>
              <a:t>wird</a:t>
            </a:r>
            <a:r>
              <a:rPr lang="hr-HR" sz="3000" spc="50" dirty="0" smtClean="0">
                <a:ln w="11430"/>
                <a:solidFill>
                  <a:srgbClr val="7F7F7F"/>
                </a:solidFill>
                <a:latin typeface="Arial"/>
                <a:ea typeface="+mn-ea"/>
                <a:cs typeface="Arial"/>
              </a:rPr>
              <a:t> </a:t>
            </a:r>
            <a:r>
              <a:rPr lang="hr-HR" sz="3000" spc="50" dirty="0" err="1" smtClean="0">
                <a:ln w="11430"/>
                <a:solidFill>
                  <a:srgbClr val="7F7F7F"/>
                </a:solidFill>
                <a:latin typeface="Arial"/>
                <a:ea typeface="+mn-ea"/>
                <a:cs typeface="Arial"/>
              </a:rPr>
              <a:t>zu</a:t>
            </a:r>
            <a:r>
              <a:rPr lang="hr-HR" sz="3000" spc="50" dirty="0" smtClean="0">
                <a:ln w="11430"/>
                <a:solidFill>
                  <a:srgbClr val="7F7F7F"/>
                </a:solidFill>
                <a:latin typeface="Arial"/>
                <a:ea typeface="+mn-ea"/>
                <a:cs typeface="Arial"/>
              </a:rPr>
              <a:t> </a:t>
            </a:r>
            <a:r>
              <a:rPr lang="hr-HR" sz="3000" spc="50" dirty="0" err="1" smtClean="0">
                <a:ln w="11430"/>
                <a:solidFill>
                  <a:srgbClr val="7F7F7F"/>
                </a:solidFill>
                <a:latin typeface="Arial"/>
                <a:ea typeface="+mn-ea"/>
                <a:cs typeface="Arial"/>
              </a:rPr>
              <a:t>Ihren</a:t>
            </a:r>
            <a:r>
              <a:rPr lang="hr-HR" sz="3000" spc="50" dirty="0" smtClean="0">
                <a:ln w="11430"/>
                <a:solidFill>
                  <a:srgbClr val="7F7F7F"/>
                </a:solidFill>
                <a:latin typeface="Arial"/>
                <a:ea typeface="+mn-ea"/>
                <a:cs typeface="Arial"/>
              </a:rPr>
              <a:t> </a:t>
            </a:r>
            <a:r>
              <a:rPr lang="hr-HR" sz="3000" spc="50" dirty="0" err="1" smtClean="0">
                <a:ln w="11430"/>
                <a:solidFill>
                  <a:srgbClr val="7F7F7F"/>
                </a:solidFill>
                <a:latin typeface="Arial"/>
                <a:ea typeface="+mn-ea"/>
                <a:cs typeface="Arial"/>
              </a:rPr>
              <a:t>besten</a:t>
            </a:r>
            <a:r>
              <a:rPr lang="hr-HR" sz="3000" spc="50" dirty="0" smtClean="0">
                <a:ln w="11430"/>
                <a:solidFill>
                  <a:srgbClr val="7F7F7F"/>
                </a:solidFill>
                <a:latin typeface="Arial"/>
                <a:ea typeface="+mn-ea"/>
                <a:cs typeface="Arial"/>
              </a:rPr>
              <a:t> Partner </a:t>
            </a:r>
            <a:r>
              <a:rPr lang="hr-HR" sz="3000" spc="50" dirty="0" err="1" smtClean="0">
                <a:ln w="11430"/>
                <a:solidFill>
                  <a:srgbClr val="7F7F7F"/>
                </a:solidFill>
                <a:latin typeface="Arial"/>
                <a:ea typeface="+mn-ea"/>
                <a:cs typeface="Arial"/>
              </a:rPr>
              <a:t>für</a:t>
            </a:r>
            <a:r>
              <a:rPr lang="ta-IN" sz="3000" spc="50" dirty="0" smtClean="0">
                <a:ln w="11430"/>
                <a:solidFill>
                  <a:srgbClr val="7F7F7F"/>
                </a:solidFill>
                <a:latin typeface="Arial"/>
                <a:ea typeface="+mn-ea"/>
                <a:cs typeface="Arial"/>
              </a:rPr>
              <a:t>:</a:t>
            </a:r>
            <a:endParaRPr lang="hr-HR" sz="3000" spc="50" dirty="0">
              <a:ln w="11430"/>
              <a:solidFill>
                <a:srgbClr val="7F7F7F"/>
              </a:solidFill>
              <a:latin typeface="Arial"/>
              <a:ea typeface="+mn-ea"/>
              <a:cs typeface="Arial"/>
            </a:endParaRPr>
          </a:p>
        </p:txBody>
      </p:sp>
    </p:spTree>
  </p:cSld>
  <p:clrMapOvr>
    <a:masterClrMapping/>
  </p:clrMapOvr>
  <p:transition spd="med" advTm="1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ravokutnik 4"/>
          <p:cNvSpPr>
            <a:spLocks noChangeArrowheads="1"/>
          </p:cNvSpPr>
          <p:nvPr/>
        </p:nvSpPr>
        <p:spPr bwMode="auto">
          <a:xfrm>
            <a:off x="1042988" y="1628775"/>
            <a:ext cx="3313112" cy="2923877"/>
          </a:xfrm>
          <a:prstGeom prst="rect">
            <a:avLst/>
          </a:prstGeom>
          <a:noFill/>
          <a:ln w="9525">
            <a:noFill/>
            <a:miter lim="800000"/>
            <a:headEnd/>
            <a:tailEnd/>
          </a:ln>
        </p:spPr>
        <p:txBody>
          <a:bodyPr>
            <a:spAutoFit/>
          </a:bodyPr>
          <a:lstStyle/>
          <a:p>
            <a:r>
              <a:rPr lang="de-DE" sz="2000" dirty="0" smtClean="0">
                <a:solidFill>
                  <a:srgbClr val="7F7F7F"/>
                </a:solidFill>
                <a:latin typeface="Arial" pitchFamily="34" charset="0"/>
              </a:rPr>
              <a:t>Grundausstattung: </a:t>
            </a:r>
            <a:endParaRPr lang="de-DE" sz="2000" dirty="0" smtClean="0">
              <a:solidFill>
                <a:srgbClr val="7F7F7F"/>
              </a:solidFill>
              <a:latin typeface="Arial" pitchFamily="34" charset="0"/>
              <a:ea typeface="Calibri" pitchFamily="34" charset="0"/>
            </a:endParaRPr>
          </a:p>
          <a:p>
            <a:endParaRPr lang="de-DE" sz="2000" dirty="0" smtClean="0">
              <a:solidFill>
                <a:srgbClr val="7F7F7F"/>
              </a:solidFill>
              <a:latin typeface="Arial" pitchFamily="34" charset="0"/>
              <a:ea typeface="Calibri" pitchFamily="34" charset="0"/>
              <a:cs typeface="Arial" pitchFamily="34" charset="0"/>
            </a:endParaRPr>
          </a:p>
          <a:p>
            <a:r>
              <a:rPr lang="de-DE" sz="1400" dirty="0" smtClean="0">
                <a:solidFill>
                  <a:srgbClr val="7F7F7F"/>
                </a:solidFill>
                <a:latin typeface="Arial" pitchFamily="34" charset="0"/>
                <a:ea typeface="Calibri" pitchFamily="34" charset="0"/>
                <a:cs typeface="Arial" pitchFamily="34" charset="0"/>
              </a:rPr>
              <a:t>Verzinkte Chassis</a:t>
            </a:r>
          </a:p>
          <a:p>
            <a:r>
              <a:rPr lang="de-DE" sz="1400" dirty="0" smtClean="0">
                <a:solidFill>
                  <a:srgbClr val="7F7F7F"/>
                </a:solidFill>
                <a:latin typeface="Arial" pitchFamily="34" charset="0"/>
                <a:ea typeface="Calibri" pitchFamily="34" charset="0"/>
                <a:cs typeface="Arial" pitchFamily="34" charset="0"/>
              </a:rPr>
              <a:t>Äußere und innere Aufrüstung</a:t>
            </a:r>
          </a:p>
          <a:p>
            <a:r>
              <a:rPr lang="de-DE" sz="1400" dirty="0" smtClean="0">
                <a:solidFill>
                  <a:srgbClr val="7F7F7F"/>
                </a:solidFill>
                <a:latin typeface="Arial" pitchFamily="34" charset="0"/>
                <a:ea typeface="Calibri" pitchFamily="34" charset="0"/>
                <a:cs typeface="Arial" pitchFamily="34" charset="0"/>
              </a:rPr>
              <a:t>Elektrische und hydraulische Schaltungen</a:t>
            </a:r>
          </a:p>
          <a:p>
            <a:r>
              <a:rPr lang="de-DE" sz="1400" dirty="0" err="1" smtClean="0">
                <a:solidFill>
                  <a:srgbClr val="7F7F7F"/>
                </a:solidFill>
                <a:latin typeface="Arial" pitchFamily="34" charset="0"/>
                <a:ea typeface="Calibri" pitchFamily="34" charset="0"/>
                <a:cs typeface="Arial" pitchFamily="34" charset="0"/>
              </a:rPr>
              <a:t>PVC</a:t>
            </a:r>
            <a:r>
              <a:rPr lang="de-DE" sz="1400" dirty="0" smtClean="0">
                <a:solidFill>
                  <a:srgbClr val="7F7F7F"/>
                </a:solidFill>
                <a:latin typeface="Arial" pitchFamily="34" charset="0"/>
                <a:ea typeface="Calibri" pitchFamily="34" charset="0"/>
                <a:cs typeface="Arial" pitchFamily="34" charset="0"/>
              </a:rPr>
              <a:t>-Außenmantel (weiß, </a:t>
            </a:r>
            <a:r>
              <a:rPr lang="de-DE" sz="1400" dirty="0" err="1" smtClean="0">
                <a:solidFill>
                  <a:srgbClr val="7F7F7F"/>
                </a:solidFill>
                <a:latin typeface="Arial" pitchFamily="34" charset="0"/>
                <a:ea typeface="Calibri" pitchFamily="34" charset="0"/>
                <a:cs typeface="Arial" pitchFamily="34" charset="0"/>
              </a:rPr>
              <a:t>unbedruckt</a:t>
            </a:r>
            <a:r>
              <a:rPr lang="de-DE" sz="1400" dirty="0" smtClean="0">
                <a:solidFill>
                  <a:srgbClr val="7F7F7F"/>
                </a:solidFill>
                <a:latin typeface="Arial" pitchFamily="34" charset="0"/>
                <a:ea typeface="Calibri" pitchFamily="34" charset="0"/>
                <a:cs typeface="Arial" pitchFamily="34" charset="0"/>
              </a:rPr>
              <a:t>), mit </a:t>
            </a:r>
            <a:r>
              <a:rPr lang="de-DE" sz="1400" dirty="0" err="1" smtClean="0">
                <a:solidFill>
                  <a:srgbClr val="7F7F7F"/>
                </a:solidFill>
                <a:latin typeface="Arial" pitchFamily="34" charset="0"/>
                <a:ea typeface="Calibri" pitchFamily="34" charset="0"/>
                <a:cs typeface="Arial" pitchFamily="34" charset="0"/>
              </a:rPr>
              <a:t>PVC</a:t>
            </a:r>
            <a:r>
              <a:rPr lang="de-DE" sz="1400" dirty="0" smtClean="0">
                <a:solidFill>
                  <a:srgbClr val="7F7F7F"/>
                </a:solidFill>
                <a:latin typeface="Arial" pitchFamily="34" charset="0"/>
                <a:ea typeface="Calibri" pitchFamily="34" charset="0"/>
                <a:cs typeface="Arial" pitchFamily="34" charset="0"/>
              </a:rPr>
              <a:t>-Fenstern an den Seiten</a:t>
            </a:r>
          </a:p>
          <a:p>
            <a:r>
              <a:rPr lang="de-DE" sz="1400" dirty="0" smtClean="0">
                <a:solidFill>
                  <a:srgbClr val="7F7F7F"/>
                </a:solidFill>
                <a:latin typeface="Arial" pitchFamily="34" charset="0"/>
                <a:ea typeface="Calibri" pitchFamily="34" charset="0"/>
                <a:cs typeface="Arial" pitchFamily="34" charset="0"/>
              </a:rPr>
              <a:t>Der B</a:t>
            </a:r>
            <a:r>
              <a:rPr lang="hr-HR" sz="1400" dirty="0" smtClean="0">
                <a:solidFill>
                  <a:srgbClr val="7F7F7F"/>
                </a:solidFill>
                <a:latin typeface="Arial" pitchFamily="34" charset="0"/>
                <a:ea typeface="Calibri" pitchFamily="34" charset="0"/>
                <a:cs typeface="Arial" pitchFamily="34" charset="0"/>
              </a:rPr>
              <a:t>o</a:t>
            </a:r>
            <a:r>
              <a:rPr lang="de-DE" sz="1400" dirty="0" smtClean="0">
                <a:solidFill>
                  <a:srgbClr val="7F7F7F"/>
                </a:solidFill>
                <a:latin typeface="Arial" pitchFamily="34" charset="0"/>
                <a:ea typeface="Calibri" pitchFamily="34" charset="0"/>
                <a:cs typeface="Arial" pitchFamily="34" charset="0"/>
              </a:rPr>
              <a:t>den ist mit wasserfestem </a:t>
            </a:r>
            <a:r>
              <a:rPr lang="de-DE" sz="1400" dirty="0" err="1" smtClean="0">
                <a:solidFill>
                  <a:srgbClr val="7F7F7F"/>
                </a:solidFill>
                <a:latin typeface="Arial" pitchFamily="34" charset="0"/>
                <a:ea typeface="Calibri" pitchFamily="34" charset="0"/>
                <a:cs typeface="Arial" pitchFamily="34" charset="0"/>
              </a:rPr>
              <a:t>Sperrhol</a:t>
            </a:r>
            <a:r>
              <a:rPr lang="hr-HR" sz="1400" dirty="0" smtClean="0">
                <a:solidFill>
                  <a:srgbClr val="7F7F7F"/>
                </a:solidFill>
                <a:latin typeface="Arial" pitchFamily="34" charset="0"/>
                <a:ea typeface="Calibri" pitchFamily="34" charset="0"/>
                <a:cs typeface="Arial" pitchFamily="34" charset="0"/>
              </a:rPr>
              <a:t>z</a:t>
            </a:r>
            <a:r>
              <a:rPr lang="de-DE" sz="1400" dirty="0" smtClean="0">
                <a:solidFill>
                  <a:srgbClr val="7F7F7F"/>
                </a:solidFill>
                <a:latin typeface="Arial" pitchFamily="34" charset="0"/>
                <a:ea typeface="Calibri" pitchFamily="34" charset="0"/>
                <a:cs typeface="Arial" pitchFamily="34" charset="0"/>
              </a:rPr>
              <a:t> beschichtet</a:t>
            </a:r>
          </a:p>
          <a:p>
            <a:r>
              <a:rPr lang="de-DE" sz="1400" dirty="0" smtClean="0">
                <a:solidFill>
                  <a:srgbClr val="7F7F7F"/>
                </a:solidFill>
                <a:latin typeface="Arial" pitchFamily="34" charset="0"/>
                <a:ea typeface="Calibri" pitchFamily="34" charset="0"/>
                <a:cs typeface="Arial" pitchFamily="34" charset="0"/>
              </a:rPr>
              <a:t>Treppen (1 </a:t>
            </a:r>
            <a:r>
              <a:rPr lang="de-DE" sz="1400" dirty="0" err="1" smtClean="0">
                <a:solidFill>
                  <a:srgbClr val="7F7F7F"/>
                </a:solidFill>
                <a:latin typeface="Arial" pitchFamily="34" charset="0"/>
                <a:ea typeface="Calibri" pitchFamily="34" charset="0"/>
                <a:cs typeface="Arial" pitchFamily="34" charset="0"/>
              </a:rPr>
              <a:t>Stck</a:t>
            </a:r>
            <a:r>
              <a:rPr lang="de-DE" sz="1400" dirty="0" smtClean="0">
                <a:solidFill>
                  <a:srgbClr val="7F7F7F"/>
                </a:solidFill>
                <a:latin typeface="Arial" pitchFamily="34" charset="0"/>
                <a:ea typeface="Calibri" pitchFamily="34" charset="0"/>
                <a:cs typeface="Arial" pitchFamily="34" charset="0"/>
              </a:rPr>
              <a:t>.)</a:t>
            </a:r>
          </a:p>
          <a:p>
            <a:endParaRPr lang="de-DE" dirty="0">
              <a:solidFill>
                <a:srgbClr val="7F7F7F"/>
              </a:solidFill>
              <a:latin typeface="Arial" pitchFamily="34" charset="0"/>
              <a:ea typeface="Calibri" pitchFamily="34" charset="0"/>
              <a:cs typeface="Arial" pitchFamily="34" charset="0"/>
            </a:endParaRPr>
          </a:p>
        </p:txBody>
      </p:sp>
      <p:pic>
        <p:nvPicPr>
          <p:cNvPr id="31747" name="Picture 2" descr="\\SERVER2000\Dokumenti\slike\RAZVOJ\MURO\fotke_prikolica\eksterijer\PA210031.JPG"/>
          <p:cNvPicPr>
            <a:picLocks noChangeAspect="1" noChangeArrowheads="1"/>
          </p:cNvPicPr>
          <p:nvPr/>
        </p:nvPicPr>
        <p:blipFill>
          <a:blip r:embed="rId2" cstate="print"/>
          <a:srcRect/>
          <a:stretch>
            <a:fillRect/>
          </a:stretch>
        </p:blipFill>
        <p:spPr bwMode="auto">
          <a:xfrm>
            <a:off x="4716463" y="1700213"/>
            <a:ext cx="3786187" cy="2840037"/>
          </a:xfrm>
          <a:prstGeom prst="rect">
            <a:avLst/>
          </a:prstGeom>
          <a:noFill/>
          <a:ln w="9525">
            <a:noFill/>
            <a:miter lim="800000"/>
            <a:headEnd/>
            <a:tailEnd/>
          </a:ln>
        </p:spPr>
      </p:pic>
    </p:spTree>
  </p:cSld>
  <p:clrMapOvr>
    <a:masterClrMapping/>
  </p:clrMapOvr>
  <p:transition spd="med" advTm="12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ravokutnik 8"/>
          <p:cNvSpPr>
            <a:spLocks noChangeArrowheads="1"/>
          </p:cNvSpPr>
          <p:nvPr/>
        </p:nvSpPr>
        <p:spPr bwMode="auto">
          <a:xfrm>
            <a:off x="1042988" y="692150"/>
            <a:ext cx="3529012" cy="6678751"/>
          </a:xfrm>
          <a:prstGeom prst="rect">
            <a:avLst/>
          </a:prstGeom>
          <a:noFill/>
          <a:ln w="9525">
            <a:noFill/>
            <a:miter lim="800000"/>
            <a:headEnd/>
            <a:tailEnd/>
          </a:ln>
        </p:spPr>
        <p:txBody>
          <a:bodyPr>
            <a:spAutoFit/>
          </a:bodyPr>
          <a:lstStyle/>
          <a:p>
            <a:r>
              <a:rPr lang="de-DE" sz="2400" dirty="0" smtClean="0">
                <a:solidFill>
                  <a:srgbClr val="7F7F7F"/>
                </a:solidFill>
                <a:latin typeface="Arial" pitchFamily="34" charset="0"/>
                <a:cs typeface="Arial" pitchFamily="34" charset="0"/>
              </a:rPr>
              <a:t>Zusatzausstattung gegen Aufpreis:</a:t>
            </a:r>
          </a:p>
          <a:p>
            <a:endParaRPr lang="de-DE" sz="1200" dirty="0" smtClean="0">
              <a:solidFill>
                <a:srgbClr val="7F7F7F"/>
              </a:solidFill>
              <a:latin typeface="Arial" pitchFamily="34" charset="0"/>
              <a:cs typeface="Arial" pitchFamily="34" charset="0"/>
            </a:endParaRPr>
          </a:p>
          <a:p>
            <a:r>
              <a:rPr lang="de-DE" sz="1400" dirty="0" smtClean="0">
                <a:solidFill>
                  <a:srgbClr val="7F7F7F"/>
                </a:solidFill>
                <a:latin typeface="Arial" pitchFamily="34" charset="0"/>
                <a:cs typeface="Arial" pitchFamily="34" charset="0"/>
              </a:rPr>
              <a:t>Aufdruck auf dem Außenmantel, digitaler </a:t>
            </a:r>
            <a:r>
              <a:rPr lang="de-DE" sz="1400" dirty="0" err="1" smtClean="0">
                <a:solidFill>
                  <a:srgbClr val="7F7F7F"/>
                </a:solidFill>
                <a:latin typeface="Arial" pitchFamily="34" charset="0"/>
                <a:cs typeface="Arial" pitchFamily="34" charset="0"/>
              </a:rPr>
              <a:t>full</a:t>
            </a:r>
            <a:r>
              <a:rPr lang="de-DE" sz="1400" dirty="0" smtClean="0">
                <a:solidFill>
                  <a:srgbClr val="7F7F7F"/>
                </a:solidFill>
                <a:latin typeface="Arial" pitchFamily="34" charset="0"/>
                <a:cs typeface="Arial" pitchFamily="34" charset="0"/>
              </a:rPr>
              <a:t> </a:t>
            </a:r>
            <a:r>
              <a:rPr lang="de-DE" sz="1400" dirty="0" err="1" smtClean="0">
                <a:solidFill>
                  <a:srgbClr val="7F7F7F"/>
                </a:solidFill>
                <a:latin typeface="Arial" pitchFamily="34" charset="0"/>
                <a:cs typeface="Arial" pitchFamily="34" charset="0"/>
              </a:rPr>
              <a:t>color</a:t>
            </a:r>
            <a:r>
              <a:rPr lang="de-DE" sz="1400" dirty="0" smtClean="0">
                <a:solidFill>
                  <a:srgbClr val="7F7F7F"/>
                </a:solidFill>
                <a:latin typeface="Arial" pitchFamily="34" charset="0"/>
                <a:cs typeface="Arial" pitchFamily="34" charset="0"/>
              </a:rPr>
              <a:t> Aufdruck</a:t>
            </a:r>
          </a:p>
          <a:p>
            <a:r>
              <a:rPr lang="de-DE" sz="1400" dirty="0" smtClean="0">
                <a:solidFill>
                  <a:srgbClr val="7F7F7F"/>
                </a:solidFill>
                <a:latin typeface="Arial" pitchFamily="34" charset="0"/>
                <a:cs typeface="Arial" pitchFamily="34" charset="0"/>
              </a:rPr>
              <a:t>Innenstoff:</a:t>
            </a:r>
          </a:p>
          <a:p>
            <a:r>
              <a:rPr lang="de-DE" sz="1400" dirty="0" smtClean="0">
                <a:solidFill>
                  <a:srgbClr val="7F7F7F"/>
                </a:solidFill>
                <a:latin typeface="Arial" pitchFamily="34" charset="0"/>
                <a:cs typeface="Arial" pitchFamily="34" charset="0"/>
              </a:rPr>
              <a:t>a) </a:t>
            </a:r>
            <a:r>
              <a:rPr lang="de-DE" sz="1400" dirty="0" err="1" smtClean="0">
                <a:solidFill>
                  <a:srgbClr val="7F7F7F"/>
                </a:solidFill>
                <a:latin typeface="Arial" pitchFamily="34" charset="0"/>
                <a:cs typeface="Arial" pitchFamily="34" charset="0"/>
              </a:rPr>
              <a:t>unbedruckt</a:t>
            </a:r>
            <a:r>
              <a:rPr lang="de-DE" sz="1400" dirty="0" smtClean="0">
                <a:solidFill>
                  <a:srgbClr val="7F7F7F"/>
                </a:solidFill>
                <a:latin typeface="Arial" pitchFamily="34" charset="0"/>
                <a:cs typeface="Arial" pitchFamily="34" charset="0"/>
              </a:rPr>
              <a:t>, weiß</a:t>
            </a:r>
          </a:p>
          <a:p>
            <a:r>
              <a:rPr lang="de-DE" sz="1400" dirty="0" smtClean="0">
                <a:solidFill>
                  <a:srgbClr val="7F7F7F"/>
                </a:solidFill>
                <a:latin typeface="Arial" pitchFamily="34" charset="0"/>
                <a:cs typeface="Arial" pitchFamily="34" charset="0"/>
              </a:rPr>
              <a:t>b) </a:t>
            </a:r>
            <a:r>
              <a:rPr lang="de-DE" sz="1400" dirty="0" err="1" smtClean="0">
                <a:solidFill>
                  <a:srgbClr val="7F7F7F"/>
                </a:solidFill>
                <a:latin typeface="Arial" pitchFamily="34" charset="0"/>
                <a:cs typeface="Arial" pitchFamily="34" charset="0"/>
              </a:rPr>
              <a:t>Full</a:t>
            </a:r>
            <a:r>
              <a:rPr lang="de-DE" sz="1400" dirty="0" smtClean="0">
                <a:solidFill>
                  <a:srgbClr val="7F7F7F"/>
                </a:solidFill>
                <a:latin typeface="Arial" pitchFamily="34" charset="0"/>
                <a:cs typeface="Arial" pitchFamily="34" charset="0"/>
              </a:rPr>
              <a:t> </a:t>
            </a:r>
            <a:r>
              <a:rPr lang="de-DE" sz="1400" dirty="0" err="1" smtClean="0">
                <a:solidFill>
                  <a:srgbClr val="7F7F7F"/>
                </a:solidFill>
                <a:latin typeface="Arial" pitchFamily="34" charset="0"/>
                <a:cs typeface="Arial" pitchFamily="34" charset="0"/>
              </a:rPr>
              <a:t>color</a:t>
            </a:r>
            <a:r>
              <a:rPr lang="de-DE" sz="1400" dirty="0" smtClean="0">
                <a:solidFill>
                  <a:srgbClr val="7F7F7F"/>
                </a:solidFill>
                <a:latin typeface="Arial" pitchFamily="34" charset="0"/>
                <a:cs typeface="Arial" pitchFamily="34" charset="0"/>
              </a:rPr>
              <a:t> Druck auf den Innenstoff</a:t>
            </a:r>
          </a:p>
          <a:p>
            <a:r>
              <a:rPr lang="de-DE" sz="1400" dirty="0" smtClean="0">
                <a:solidFill>
                  <a:srgbClr val="7F7F7F"/>
                </a:solidFill>
                <a:latin typeface="Arial" pitchFamily="34" charset="0"/>
                <a:cs typeface="Arial" pitchFamily="34" charset="0"/>
              </a:rPr>
              <a:t>Der Oberstoff der Fußplatte:</a:t>
            </a:r>
          </a:p>
          <a:p>
            <a:r>
              <a:rPr lang="de-DE" sz="1400" dirty="0" smtClean="0">
                <a:solidFill>
                  <a:srgbClr val="7F7F7F"/>
                </a:solidFill>
                <a:latin typeface="Arial" pitchFamily="34" charset="0"/>
                <a:cs typeface="Arial" pitchFamily="34" charset="0"/>
              </a:rPr>
              <a:t>a) </a:t>
            </a:r>
            <a:r>
              <a:rPr lang="de-DE" sz="1400" dirty="0" err="1" smtClean="0">
                <a:solidFill>
                  <a:srgbClr val="7F7F7F"/>
                </a:solidFill>
                <a:latin typeface="Arial" pitchFamily="34" charset="0"/>
                <a:cs typeface="Arial" pitchFamily="34" charset="0"/>
              </a:rPr>
              <a:t>unbedruckt</a:t>
            </a:r>
            <a:r>
              <a:rPr lang="de-DE" sz="1400" dirty="0" smtClean="0">
                <a:solidFill>
                  <a:srgbClr val="7F7F7F"/>
                </a:solidFill>
                <a:latin typeface="Arial" pitchFamily="34" charset="0"/>
                <a:cs typeface="Arial" pitchFamily="34" charset="0"/>
              </a:rPr>
              <a:t>, weiß</a:t>
            </a:r>
          </a:p>
          <a:p>
            <a:r>
              <a:rPr lang="de-DE" sz="1400" dirty="0" smtClean="0">
                <a:solidFill>
                  <a:srgbClr val="7F7F7F"/>
                </a:solidFill>
                <a:latin typeface="Arial" pitchFamily="34" charset="0"/>
                <a:cs typeface="Arial" pitchFamily="34" charset="0"/>
              </a:rPr>
              <a:t>b) </a:t>
            </a:r>
            <a:r>
              <a:rPr lang="de-DE" sz="1400" dirty="0" err="1" smtClean="0">
                <a:solidFill>
                  <a:srgbClr val="7F7F7F"/>
                </a:solidFill>
                <a:latin typeface="Arial" pitchFamily="34" charset="0"/>
                <a:cs typeface="Arial" pitchFamily="34" charset="0"/>
              </a:rPr>
              <a:t>Full</a:t>
            </a:r>
            <a:r>
              <a:rPr lang="de-DE" sz="1400" dirty="0" smtClean="0">
                <a:solidFill>
                  <a:srgbClr val="7F7F7F"/>
                </a:solidFill>
                <a:latin typeface="Arial" pitchFamily="34" charset="0"/>
                <a:cs typeface="Arial" pitchFamily="34" charset="0"/>
              </a:rPr>
              <a:t> </a:t>
            </a:r>
            <a:r>
              <a:rPr lang="de-DE" sz="1400" dirty="0" err="1" smtClean="0">
                <a:solidFill>
                  <a:srgbClr val="7F7F7F"/>
                </a:solidFill>
                <a:latin typeface="Arial" pitchFamily="34" charset="0"/>
                <a:cs typeface="Arial" pitchFamily="34" charset="0"/>
              </a:rPr>
              <a:t>color</a:t>
            </a:r>
            <a:r>
              <a:rPr lang="de-DE" sz="1400" dirty="0" smtClean="0">
                <a:solidFill>
                  <a:srgbClr val="7F7F7F"/>
                </a:solidFill>
                <a:latin typeface="Arial" pitchFamily="34" charset="0"/>
                <a:cs typeface="Arial" pitchFamily="34" charset="0"/>
              </a:rPr>
              <a:t> Druck auf den Oberstoff der Fußplatte </a:t>
            </a:r>
          </a:p>
          <a:p>
            <a:r>
              <a:rPr lang="de-DE" sz="1400" dirty="0" smtClean="0">
                <a:solidFill>
                  <a:srgbClr val="7F7F7F"/>
                </a:solidFill>
                <a:latin typeface="Arial" pitchFamily="34" charset="0"/>
                <a:cs typeface="Arial" pitchFamily="34" charset="0"/>
              </a:rPr>
              <a:t>Zusätzlicher Bodenbela</a:t>
            </a:r>
            <a:r>
              <a:rPr lang="hr-HR" sz="1400" dirty="0" smtClean="0">
                <a:solidFill>
                  <a:srgbClr val="7F7F7F"/>
                </a:solidFill>
                <a:latin typeface="Arial" pitchFamily="34" charset="0"/>
                <a:cs typeface="Arial" pitchFamily="34" charset="0"/>
              </a:rPr>
              <a:t>g</a:t>
            </a:r>
            <a:r>
              <a:rPr lang="de-DE" sz="1400" dirty="0" smtClean="0">
                <a:solidFill>
                  <a:srgbClr val="7F7F7F"/>
                </a:solidFill>
                <a:latin typeface="Arial" pitchFamily="34" charset="0"/>
                <a:cs typeface="Arial" pitchFamily="34" charset="0"/>
              </a:rPr>
              <a:t> (Teppichboden usw.)</a:t>
            </a:r>
          </a:p>
          <a:p>
            <a:r>
              <a:rPr lang="de-DE" sz="1400" dirty="0" smtClean="0">
                <a:solidFill>
                  <a:srgbClr val="7F7F7F"/>
                </a:solidFill>
                <a:latin typeface="Arial" pitchFamily="34" charset="0"/>
                <a:cs typeface="Arial" pitchFamily="34" charset="0"/>
              </a:rPr>
              <a:t>Zusätzliche </a:t>
            </a:r>
            <a:r>
              <a:rPr lang="hr-HR" sz="1400" dirty="0" smtClean="0">
                <a:solidFill>
                  <a:srgbClr val="7F7F7F"/>
                </a:solidFill>
                <a:latin typeface="Arial" pitchFamily="34" charset="0"/>
                <a:cs typeface="Arial" pitchFamily="34" charset="0"/>
              </a:rPr>
              <a:t> </a:t>
            </a:r>
            <a:r>
              <a:rPr lang="hr-HR" sz="1400" smtClean="0">
                <a:solidFill>
                  <a:srgbClr val="7F7F7F"/>
                </a:solidFill>
                <a:latin typeface="Arial" pitchFamily="34" charset="0"/>
                <a:cs typeface="Arial" pitchFamily="34" charset="0"/>
              </a:rPr>
              <a:t>Treppe</a:t>
            </a:r>
            <a:endParaRPr lang="de-DE" sz="1400" dirty="0" smtClean="0">
              <a:solidFill>
                <a:srgbClr val="7F7F7F"/>
              </a:solidFill>
              <a:latin typeface="Arial" pitchFamily="34" charset="0"/>
              <a:cs typeface="Arial" pitchFamily="34" charset="0"/>
            </a:endParaRPr>
          </a:p>
          <a:p>
            <a:r>
              <a:rPr lang="de-DE" sz="1400" dirty="0" smtClean="0">
                <a:solidFill>
                  <a:srgbClr val="7F7F7F"/>
                </a:solidFill>
                <a:latin typeface="Arial" pitchFamily="34" charset="0"/>
                <a:cs typeface="Arial" pitchFamily="34" charset="0"/>
              </a:rPr>
              <a:t>Promo-</a:t>
            </a:r>
            <a:r>
              <a:rPr lang="hr-HR" sz="1400" dirty="0" smtClean="0">
                <a:solidFill>
                  <a:srgbClr val="7F7F7F"/>
                </a:solidFill>
                <a:latin typeface="Arial" pitchFamily="34" charset="0"/>
                <a:cs typeface="Arial" pitchFamily="34" charset="0"/>
              </a:rPr>
              <a:t>Pult</a:t>
            </a:r>
            <a:endParaRPr lang="de-DE" sz="1400" dirty="0" smtClean="0">
              <a:solidFill>
                <a:srgbClr val="7F7F7F"/>
              </a:solidFill>
              <a:latin typeface="Arial" pitchFamily="34" charset="0"/>
              <a:cs typeface="Arial" pitchFamily="34" charset="0"/>
            </a:endParaRPr>
          </a:p>
          <a:p>
            <a:r>
              <a:rPr lang="de-DE" sz="1400" dirty="0" smtClean="0">
                <a:solidFill>
                  <a:srgbClr val="7F7F7F"/>
                </a:solidFill>
                <a:latin typeface="Arial" pitchFamily="34" charset="0"/>
                <a:cs typeface="Arial" pitchFamily="34" charset="0"/>
              </a:rPr>
              <a:t>Klimaanlage (Heizung und Kühlung)</a:t>
            </a:r>
          </a:p>
          <a:p>
            <a:r>
              <a:rPr lang="de-DE" sz="1400" dirty="0" smtClean="0">
                <a:solidFill>
                  <a:srgbClr val="7F7F7F"/>
                </a:solidFill>
                <a:latin typeface="Arial" pitchFamily="34" charset="0"/>
                <a:cs typeface="Arial" pitchFamily="34" charset="0"/>
              </a:rPr>
              <a:t>Innenbeleuchtung mit </a:t>
            </a:r>
            <a:r>
              <a:rPr lang="de-DE" sz="1400" dirty="0" err="1" smtClean="0">
                <a:solidFill>
                  <a:srgbClr val="7F7F7F"/>
                </a:solidFill>
                <a:latin typeface="Arial" pitchFamily="34" charset="0"/>
                <a:cs typeface="Arial" pitchFamily="34" charset="0"/>
              </a:rPr>
              <a:t>LEDs</a:t>
            </a:r>
            <a:endParaRPr lang="de-DE" sz="1400" dirty="0" smtClean="0">
              <a:solidFill>
                <a:srgbClr val="7F7F7F"/>
              </a:solidFill>
              <a:latin typeface="Arial" pitchFamily="34" charset="0"/>
              <a:cs typeface="Arial" pitchFamily="34" charset="0"/>
            </a:endParaRPr>
          </a:p>
          <a:p>
            <a:r>
              <a:rPr lang="de-DE" sz="1400" dirty="0" smtClean="0">
                <a:solidFill>
                  <a:srgbClr val="7F7F7F"/>
                </a:solidFill>
                <a:latin typeface="Arial" pitchFamily="34" charset="0"/>
                <a:cs typeface="Arial" pitchFamily="34" charset="0"/>
              </a:rPr>
              <a:t>Stühle</a:t>
            </a:r>
          </a:p>
          <a:p>
            <a:r>
              <a:rPr lang="de-DE" sz="1400" dirty="0" smtClean="0">
                <a:solidFill>
                  <a:srgbClr val="7F7F7F"/>
                </a:solidFill>
                <a:latin typeface="Arial" pitchFamily="34" charset="0"/>
                <a:cs typeface="Arial" pitchFamily="34" charset="0"/>
              </a:rPr>
              <a:t>Tische</a:t>
            </a:r>
          </a:p>
          <a:p>
            <a:r>
              <a:rPr lang="de-DE" sz="1400" dirty="0" smtClean="0">
                <a:solidFill>
                  <a:srgbClr val="7F7F7F"/>
                </a:solidFill>
                <a:latin typeface="Arial" pitchFamily="34" charset="0"/>
                <a:cs typeface="Arial" pitchFamily="34" charset="0"/>
              </a:rPr>
              <a:t>Wassertank 140 Liter (2 Stück) </a:t>
            </a:r>
          </a:p>
          <a:p>
            <a:r>
              <a:rPr lang="de-DE" sz="1400" dirty="0" smtClean="0">
                <a:solidFill>
                  <a:srgbClr val="7F7F7F"/>
                </a:solidFill>
                <a:latin typeface="Arial" pitchFamily="34" charset="0"/>
                <a:cs typeface="Arial" pitchFamily="34" charset="0"/>
              </a:rPr>
              <a:t>Spüle mit Armaturen</a:t>
            </a:r>
          </a:p>
          <a:p>
            <a:r>
              <a:rPr lang="de-DE" sz="1400" dirty="0" smtClean="0">
                <a:solidFill>
                  <a:srgbClr val="7F7F7F"/>
                </a:solidFill>
                <a:latin typeface="Arial" pitchFamily="34" charset="0"/>
                <a:cs typeface="Arial" pitchFamily="34" charset="0"/>
              </a:rPr>
              <a:t>…</a:t>
            </a:r>
          </a:p>
          <a:p>
            <a:endParaRPr lang="de-DE" sz="1200" dirty="0" smtClean="0">
              <a:solidFill>
                <a:srgbClr val="7F7F7F"/>
              </a:solidFill>
              <a:latin typeface="Arial" pitchFamily="34" charset="0"/>
              <a:cs typeface="Arial" pitchFamily="34" charset="0"/>
            </a:endParaRPr>
          </a:p>
          <a:p>
            <a:endParaRPr lang="de-DE" sz="1200" dirty="0" smtClean="0">
              <a:solidFill>
                <a:srgbClr val="7F7F7F"/>
              </a:solidFill>
              <a:latin typeface="Arial" pitchFamily="34" charset="0"/>
              <a:cs typeface="Arial" pitchFamily="34" charset="0"/>
            </a:endParaRPr>
          </a:p>
          <a:p>
            <a:endParaRPr lang="de-DE" sz="1200" dirty="0" smtClean="0">
              <a:solidFill>
                <a:srgbClr val="7F7F7F"/>
              </a:solidFill>
              <a:latin typeface="Arial" pitchFamily="34" charset="0"/>
              <a:cs typeface="Arial" pitchFamily="34" charset="0"/>
            </a:endParaRPr>
          </a:p>
          <a:p>
            <a:endParaRPr lang="de-DE" sz="1200" dirty="0" smtClean="0">
              <a:solidFill>
                <a:srgbClr val="7F7F7F"/>
              </a:solidFill>
              <a:latin typeface="Arial" pitchFamily="34" charset="0"/>
              <a:cs typeface="Arial" pitchFamily="34" charset="0"/>
            </a:endParaRPr>
          </a:p>
          <a:p>
            <a:endParaRPr lang="de-DE" sz="1200" dirty="0" smtClean="0">
              <a:solidFill>
                <a:srgbClr val="7F7F7F"/>
              </a:solidFill>
              <a:latin typeface="Arial" pitchFamily="34" charset="0"/>
              <a:cs typeface="Arial" pitchFamily="34" charset="0"/>
            </a:endParaRPr>
          </a:p>
          <a:p>
            <a:endParaRPr lang="de-DE" sz="1200" dirty="0" smtClean="0">
              <a:solidFill>
                <a:srgbClr val="7F7F7F"/>
              </a:solidFill>
              <a:latin typeface="Arial" pitchFamily="34" charset="0"/>
              <a:cs typeface="Arial" pitchFamily="34" charset="0"/>
            </a:endParaRPr>
          </a:p>
          <a:p>
            <a:endParaRPr lang="de-DE" sz="1600" dirty="0">
              <a:solidFill>
                <a:srgbClr val="7F7F7F"/>
              </a:solidFill>
              <a:latin typeface="Arial" pitchFamily="34" charset="0"/>
              <a:cs typeface="Arial" pitchFamily="34" charset="0"/>
            </a:endParaRPr>
          </a:p>
        </p:txBody>
      </p:sp>
      <p:pic>
        <p:nvPicPr>
          <p:cNvPr id="32771" name="Picture 3"/>
          <p:cNvPicPr>
            <a:picLocks noChangeAspect="1" noChangeArrowheads="1"/>
          </p:cNvPicPr>
          <p:nvPr/>
        </p:nvPicPr>
        <p:blipFill>
          <a:blip r:embed="rId2" cstate="print"/>
          <a:srcRect/>
          <a:stretch>
            <a:fillRect/>
          </a:stretch>
        </p:blipFill>
        <p:spPr bwMode="auto">
          <a:xfrm>
            <a:off x="4716463" y="1700213"/>
            <a:ext cx="3816350" cy="2862262"/>
          </a:xfrm>
          <a:prstGeom prst="rect">
            <a:avLst/>
          </a:prstGeom>
          <a:noFill/>
          <a:ln w="9525">
            <a:noFill/>
            <a:miter lim="800000"/>
            <a:headEnd/>
            <a:tailEnd/>
          </a:ln>
        </p:spPr>
      </p:pic>
    </p:spTree>
  </p:cSld>
  <p:clrMapOvr>
    <a:masterClrMapping/>
  </p:clrMapOvr>
  <p:transition spd="med" advTm="12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ravokutnik 5"/>
          <p:cNvSpPr>
            <a:spLocks noChangeArrowheads="1"/>
          </p:cNvSpPr>
          <p:nvPr/>
        </p:nvSpPr>
        <p:spPr bwMode="auto">
          <a:xfrm>
            <a:off x="1187450" y="808038"/>
            <a:ext cx="7056438" cy="4939814"/>
          </a:xfrm>
          <a:prstGeom prst="rect">
            <a:avLst/>
          </a:prstGeom>
          <a:noFill/>
          <a:ln w="9525">
            <a:noFill/>
            <a:miter lim="800000"/>
            <a:headEnd/>
            <a:tailEnd/>
          </a:ln>
        </p:spPr>
        <p:txBody>
          <a:bodyPr>
            <a:spAutoFit/>
          </a:bodyPr>
          <a:lstStyle/>
          <a:p>
            <a:r>
              <a:rPr lang="de-DE" sz="1500" dirty="0" smtClean="0">
                <a:solidFill>
                  <a:srgbClr val="A6A6A6"/>
                </a:solidFill>
                <a:latin typeface="Helvetica" pitchFamily="1" charset="0"/>
              </a:rPr>
              <a:t>• verzinke Chassis,</a:t>
            </a:r>
          </a:p>
          <a:p>
            <a:r>
              <a:rPr lang="de-DE" sz="1500" dirty="0" smtClean="0">
                <a:solidFill>
                  <a:srgbClr val="A6A6A6"/>
                </a:solidFill>
                <a:latin typeface="Helvetica" pitchFamily="1" charset="0"/>
              </a:rPr>
              <a:t>• erstklassiger </a:t>
            </a:r>
            <a:r>
              <a:rPr lang="de-DE" sz="1500" dirty="0" err="1" smtClean="0">
                <a:solidFill>
                  <a:srgbClr val="A6A6A6"/>
                </a:solidFill>
                <a:latin typeface="Helvetica" pitchFamily="1" charset="0"/>
              </a:rPr>
              <a:t>PVC</a:t>
            </a:r>
            <a:r>
              <a:rPr lang="de-DE" sz="1500" dirty="0" smtClean="0">
                <a:solidFill>
                  <a:srgbClr val="A6A6A6"/>
                </a:solidFill>
                <a:latin typeface="Helvetica" pitchFamily="1" charset="0"/>
              </a:rPr>
              <a:t>-Außenmantel aus </a:t>
            </a:r>
            <a:r>
              <a:rPr lang="de-DE" sz="1500" dirty="0" err="1" smtClean="0">
                <a:solidFill>
                  <a:srgbClr val="A6A6A6"/>
                </a:solidFill>
                <a:latin typeface="Helvetica" pitchFamily="1" charset="0"/>
              </a:rPr>
              <a:t>UV</a:t>
            </a:r>
            <a:r>
              <a:rPr lang="de-DE" sz="1500" dirty="0" smtClean="0">
                <a:solidFill>
                  <a:srgbClr val="A6A6A6"/>
                </a:solidFill>
                <a:latin typeface="Helvetica" pitchFamily="1" charset="0"/>
              </a:rPr>
              <a:t>- und witterungsbeständigem Material</a:t>
            </a:r>
          </a:p>
          <a:p>
            <a:r>
              <a:rPr lang="de-DE" sz="1500" dirty="0" smtClean="0">
                <a:solidFill>
                  <a:srgbClr val="A6A6A6"/>
                </a:solidFill>
                <a:latin typeface="Helvetica" pitchFamily="1" charset="0"/>
              </a:rPr>
              <a:t>• geschlossene Nutzfläche des ausgeklappten Anhängers: ca. 50 m²</a:t>
            </a:r>
          </a:p>
          <a:p>
            <a:r>
              <a:rPr lang="de-DE" sz="1500" dirty="0" smtClean="0">
                <a:solidFill>
                  <a:srgbClr val="A6A6A6"/>
                </a:solidFill>
                <a:latin typeface="Helvetica" pitchFamily="1" charset="0"/>
              </a:rPr>
              <a:t>• Platz für ca. 50-60 Personen</a:t>
            </a:r>
          </a:p>
          <a:p>
            <a:r>
              <a:rPr lang="de-DE" sz="1500" dirty="0" smtClean="0">
                <a:solidFill>
                  <a:srgbClr val="A6A6A6"/>
                </a:solidFill>
                <a:latin typeface="Helvetica" pitchFamily="1" charset="0"/>
              </a:rPr>
              <a:t>• Breite des ausgeklappten Anhängers: 8,18 m</a:t>
            </a:r>
          </a:p>
          <a:p>
            <a:r>
              <a:rPr lang="de-DE" sz="1500" dirty="0" smtClean="0">
                <a:solidFill>
                  <a:srgbClr val="A6A6A6"/>
                </a:solidFill>
                <a:latin typeface="Helvetica" pitchFamily="1" charset="0"/>
              </a:rPr>
              <a:t>• Breite in der Fahrt (im Verkehr): 2,50 m</a:t>
            </a:r>
            <a:endParaRPr lang="hr-HR" sz="1500" dirty="0" smtClean="0">
              <a:solidFill>
                <a:srgbClr val="A6A6A6"/>
              </a:solidFill>
              <a:latin typeface="Helvetica" pitchFamily="1" charset="0"/>
            </a:endParaRPr>
          </a:p>
          <a:p>
            <a:r>
              <a:rPr lang="de-DE" sz="1500" dirty="0" smtClean="0">
                <a:solidFill>
                  <a:srgbClr val="A6A6A6"/>
                </a:solidFill>
                <a:latin typeface="Helvetica" pitchFamily="1" charset="0"/>
              </a:rPr>
              <a:t>•</a:t>
            </a:r>
            <a:r>
              <a:rPr lang="hr-HR" sz="1500" dirty="0" smtClean="0">
                <a:solidFill>
                  <a:srgbClr val="A6A6A6"/>
                </a:solidFill>
                <a:latin typeface="Helvetica" pitchFamily="1" charset="0"/>
              </a:rPr>
              <a:t> </a:t>
            </a:r>
            <a:r>
              <a:rPr lang="hr-HR" sz="1500" dirty="0" err="1" smtClean="0">
                <a:solidFill>
                  <a:srgbClr val="A6A6A6"/>
                </a:solidFill>
                <a:latin typeface="Helvetica" pitchFamily="1" charset="0"/>
              </a:rPr>
              <a:t>Länge</a:t>
            </a:r>
            <a:r>
              <a:rPr lang="hr-HR" sz="1500" dirty="0" smtClean="0">
                <a:solidFill>
                  <a:srgbClr val="A6A6A6"/>
                </a:solidFill>
                <a:latin typeface="Helvetica" pitchFamily="1" charset="0"/>
              </a:rPr>
              <a:t> (mit </a:t>
            </a:r>
            <a:r>
              <a:rPr lang="hr-HR" sz="1500" dirty="0" err="1" smtClean="0">
                <a:solidFill>
                  <a:srgbClr val="A6A6A6"/>
                </a:solidFill>
                <a:latin typeface="Helvetica" pitchFamily="1" charset="0"/>
              </a:rPr>
              <a:t>Deichsel</a:t>
            </a:r>
            <a:r>
              <a:rPr lang="hr-HR" sz="1500" dirty="0" smtClean="0">
                <a:solidFill>
                  <a:srgbClr val="A6A6A6"/>
                </a:solidFill>
                <a:latin typeface="Helvetica" pitchFamily="1" charset="0"/>
              </a:rPr>
              <a:t>): 7,67 m</a:t>
            </a:r>
            <a:endParaRPr lang="de-DE" sz="1500" dirty="0" smtClean="0">
              <a:solidFill>
                <a:srgbClr val="A6A6A6"/>
              </a:solidFill>
              <a:latin typeface="Helvetica" pitchFamily="1" charset="0"/>
            </a:endParaRPr>
          </a:p>
          <a:p>
            <a:r>
              <a:rPr lang="de-DE" sz="1500" dirty="0" smtClean="0">
                <a:solidFill>
                  <a:srgbClr val="A6A6A6"/>
                </a:solidFill>
                <a:latin typeface="Helvetica" pitchFamily="1" charset="0"/>
              </a:rPr>
              <a:t>• Innere Höhe: 2,80 m</a:t>
            </a:r>
          </a:p>
          <a:p>
            <a:r>
              <a:rPr lang="de-DE" sz="1500" dirty="0" smtClean="0">
                <a:solidFill>
                  <a:srgbClr val="A6A6A6"/>
                </a:solidFill>
                <a:latin typeface="Helvetica" pitchFamily="1" charset="0"/>
              </a:rPr>
              <a:t>• Gesamthöhe vom Boden: 3,62 m</a:t>
            </a:r>
          </a:p>
          <a:p>
            <a:r>
              <a:rPr lang="de-DE" sz="1500" dirty="0" smtClean="0">
                <a:solidFill>
                  <a:srgbClr val="A6A6A6"/>
                </a:solidFill>
                <a:latin typeface="Helvetica" pitchFamily="1" charset="0"/>
              </a:rPr>
              <a:t>• </a:t>
            </a:r>
            <a:r>
              <a:rPr lang="hr-HR" sz="1500" dirty="0" smtClean="0">
                <a:solidFill>
                  <a:srgbClr val="A6A6A6"/>
                </a:solidFill>
                <a:latin typeface="Helvetica" pitchFamily="1" charset="0"/>
              </a:rPr>
              <a:t>M</a:t>
            </a:r>
            <a:r>
              <a:rPr lang="de-DE" sz="1500" dirty="0" err="1" smtClean="0">
                <a:solidFill>
                  <a:srgbClr val="A6A6A6"/>
                </a:solidFill>
                <a:latin typeface="Helvetica" pitchFamily="1" charset="0"/>
              </a:rPr>
              <a:t>ögliche</a:t>
            </a:r>
            <a:r>
              <a:rPr lang="de-DE" sz="1500" dirty="0" smtClean="0">
                <a:solidFill>
                  <a:srgbClr val="A6A6A6"/>
                </a:solidFill>
                <a:latin typeface="Helvetica" pitchFamily="1" charset="0"/>
              </a:rPr>
              <a:t> Werbefläche nach Wunsch des Kunden: über 200 m²</a:t>
            </a:r>
          </a:p>
          <a:p>
            <a:r>
              <a:rPr lang="de-DE" sz="1500" dirty="0" smtClean="0">
                <a:solidFill>
                  <a:srgbClr val="A6A6A6"/>
                </a:solidFill>
                <a:latin typeface="Helvetica" pitchFamily="1" charset="0"/>
              </a:rPr>
              <a:t>• Netto Leergewicht des Fahrzeugs ohne Ausrüstung: ca. 2.500 kg</a:t>
            </a:r>
          </a:p>
          <a:p>
            <a:r>
              <a:rPr lang="de-DE" sz="1500" dirty="0" smtClean="0">
                <a:solidFill>
                  <a:srgbClr val="A6A6A6"/>
                </a:solidFill>
                <a:latin typeface="Helvetica" pitchFamily="1" charset="0"/>
              </a:rPr>
              <a:t>• Das gesamte zulässige Gewicht: je nach Wunsch des Kunden (3 Versionen)</a:t>
            </a:r>
          </a:p>
          <a:p>
            <a:r>
              <a:rPr lang="de-DE" sz="1500" dirty="0" smtClean="0">
                <a:solidFill>
                  <a:srgbClr val="A6A6A6"/>
                </a:solidFill>
                <a:latin typeface="Helvetica" pitchFamily="1" charset="0"/>
              </a:rPr>
              <a:t>	• 3000 kg, 3200 kg, 3500 kg</a:t>
            </a:r>
          </a:p>
          <a:p>
            <a:r>
              <a:rPr lang="de-DE" sz="1500" dirty="0" smtClean="0">
                <a:solidFill>
                  <a:srgbClr val="A6A6A6"/>
                </a:solidFill>
                <a:latin typeface="Helvetica" pitchFamily="1" charset="0"/>
              </a:rPr>
              <a:t>• </a:t>
            </a:r>
            <a:r>
              <a:rPr lang="hr-HR" sz="1500" dirty="0" smtClean="0">
                <a:solidFill>
                  <a:srgbClr val="A6A6A6"/>
                </a:solidFill>
                <a:latin typeface="Helvetica" pitchFamily="1" charset="0"/>
              </a:rPr>
              <a:t>M</a:t>
            </a:r>
            <a:r>
              <a:rPr lang="de-DE" sz="1500" dirty="0" err="1" smtClean="0">
                <a:solidFill>
                  <a:srgbClr val="A6A6A6"/>
                </a:solidFill>
                <a:latin typeface="Helvetica" pitchFamily="1" charset="0"/>
              </a:rPr>
              <a:t>aximale</a:t>
            </a:r>
            <a:r>
              <a:rPr lang="de-DE" sz="1500" dirty="0" smtClean="0">
                <a:solidFill>
                  <a:srgbClr val="A6A6A6"/>
                </a:solidFill>
                <a:latin typeface="Helvetica" pitchFamily="1" charset="0"/>
              </a:rPr>
              <a:t> Belastung </a:t>
            </a:r>
            <a:r>
              <a:rPr lang="hr-HR" sz="1500" dirty="0" smtClean="0">
                <a:solidFill>
                  <a:srgbClr val="A6A6A6"/>
                </a:solidFill>
                <a:latin typeface="Helvetica" pitchFamily="1" charset="0"/>
              </a:rPr>
              <a:t>der </a:t>
            </a:r>
            <a:r>
              <a:rPr lang="hr-HR" sz="1500" dirty="0" err="1" smtClean="0">
                <a:solidFill>
                  <a:srgbClr val="A6A6A6"/>
                </a:solidFill>
                <a:latin typeface="Helvetica" pitchFamily="1" charset="0"/>
              </a:rPr>
              <a:t>Anhängervorrichtung</a:t>
            </a:r>
            <a:r>
              <a:rPr lang="hr-HR" sz="1500" dirty="0" smtClean="0">
                <a:solidFill>
                  <a:srgbClr val="A6A6A6"/>
                </a:solidFill>
                <a:latin typeface="Helvetica" pitchFamily="1" charset="0"/>
              </a:rPr>
              <a:t> </a:t>
            </a:r>
            <a:r>
              <a:rPr lang="hr-HR" sz="1500" dirty="0" err="1" smtClean="0">
                <a:solidFill>
                  <a:srgbClr val="A6A6A6"/>
                </a:solidFill>
                <a:latin typeface="Helvetica" pitchFamily="1" charset="0"/>
              </a:rPr>
              <a:t>des</a:t>
            </a:r>
            <a:r>
              <a:rPr lang="hr-HR" sz="1500" dirty="0" smtClean="0">
                <a:solidFill>
                  <a:srgbClr val="A6A6A6"/>
                </a:solidFill>
                <a:latin typeface="Helvetica" pitchFamily="1" charset="0"/>
              </a:rPr>
              <a:t> </a:t>
            </a:r>
            <a:r>
              <a:rPr lang="de-DE" sz="1500" dirty="0" smtClean="0">
                <a:solidFill>
                  <a:srgbClr val="A6A6A6"/>
                </a:solidFill>
                <a:latin typeface="Helvetica" pitchFamily="1" charset="0"/>
              </a:rPr>
              <a:t>Zugfahrzeugs: 150 kg</a:t>
            </a:r>
          </a:p>
          <a:p>
            <a:r>
              <a:rPr lang="de-DE" sz="1500" dirty="0" smtClean="0">
                <a:solidFill>
                  <a:srgbClr val="A6A6A6"/>
                </a:solidFill>
                <a:latin typeface="Helvetica" pitchFamily="1" charset="0"/>
              </a:rPr>
              <a:t>• </a:t>
            </a:r>
            <a:r>
              <a:rPr lang="hr-HR" sz="1500" dirty="0" smtClean="0">
                <a:solidFill>
                  <a:srgbClr val="A6A6A6"/>
                </a:solidFill>
                <a:latin typeface="Helvetica" pitchFamily="1" charset="0"/>
              </a:rPr>
              <a:t>M</a:t>
            </a:r>
            <a:r>
              <a:rPr lang="de-DE" sz="1500" dirty="0" err="1" smtClean="0">
                <a:solidFill>
                  <a:srgbClr val="A6A6A6"/>
                </a:solidFill>
                <a:latin typeface="Helvetica" pitchFamily="1" charset="0"/>
              </a:rPr>
              <a:t>aximale</a:t>
            </a:r>
            <a:r>
              <a:rPr lang="de-DE" sz="1500" dirty="0" smtClean="0">
                <a:solidFill>
                  <a:srgbClr val="A6A6A6"/>
                </a:solidFill>
                <a:latin typeface="Helvetica" pitchFamily="1" charset="0"/>
              </a:rPr>
              <a:t> Achslast: 1800 kg</a:t>
            </a:r>
          </a:p>
          <a:p>
            <a:r>
              <a:rPr lang="de-DE" sz="1500" dirty="0" smtClean="0">
                <a:solidFill>
                  <a:srgbClr val="A6A6A6"/>
                </a:solidFill>
                <a:latin typeface="Helvetica" pitchFamily="1" charset="0"/>
              </a:rPr>
              <a:t>• Achsen und Auflaufbremse des Herstellers KNOTT</a:t>
            </a:r>
          </a:p>
          <a:p>
            <a:r>
              <a:rPr lang="de-DE" sz="1500" dirty="0" smtClean="0">
                <a:solidFill>
                  <a:srgbClr val="A6A6A6"/>
                </a:solidFill>
                <a:latin typeface="Helvetica" pitchFamily="1" charset="0"/>
              </a:rPr>
              <a:t>• Reifengröße:  195/50/13</a:t>
            </a:r>
          </a:p>
          <a:p>
            <a:r>
              <a:rPr lang="de-DE" sz="1500" dirty="0" smtClean="0">
                <a:solidFill>
                  <a:srgbClr val="A6A6A6"/>
                </a:solidFill>
                <a:latin typeface="Helvetica" pitchFamily="1" charset="0"/>
              </a:rPr>
              <a:t> </a:t>
            </a:r>
          </a:p>
          <a:p>
            <a:r>
              <a:rPr lang="de-DE" sz="1500" b="1" dirty="0" smtClean="0">
                <a:solidFill>
                  <a:srgbClr val="A6A6A6"/>
                </a:solidFill>
                <a:latin typeface="Helvetica" pitchFamily="1" charset="0"/>
              </a:rPr>
              <a:t>Lieferzeit</a:t>
            </a:r>
            <a:r>
              <a:rPr lang="de-DE" sz="1500" dirty="0" smtClean="0">
                <a:solidFill>
                  <a:srgbClr val="A6A6A6"/>
                </a:solidFill>
                <a:latin typeface="Helvetica" pitchFamily="1" charset="0"/>
              </a:rPr>
              <a:t>: 45 bis 60 Tage</a:t>
            </a:r>
          </a:p>
          <a:p>
            <a:r>
              <a:rPr lang="de-DE" sz="1500" b="1" dirty="0" smtClean="0">
                <a:solidFill>
                  <a:srgbClr val="A6A6A6"/>
                </a:solidFill>
                <a:latin typeface="Helvetica" pitchFamily="1" charset="0"/>
              </a:rPr>
              <a:t>Garantie: </a:t>
            </a:r>
            <a:r>
              <a:rPr lang="de-DE" sz="1500" dirty="0" smtClean="0">
                <a:solidFill>
                  <a:srgbClr val="A6A6A6"/>
                </a:solidFill>
                <a:latin typeface="Helvetica" pitchFamily="1" charset="0"/>
              </a:rPr>
              <a:t>1 Jahr für die Mechanik, elektrische und hydraulische Schaltung </a:t>
            </a:r>
          </a:p>
          <a:p>
            <a:r>
              <a:rPr lang="de-DE" sz="1500" dirty="0" smtClean="0">
                <a:solidFill>
                  <a:srgbClr val="A6A6A6"/>
                </a:solidFill>
                <a:latin typeface="Helvetica" pitchFamily="1" charset="0"/>
              </a:rPr>
              <a:t>                   5 Jahre für die Chassis</a:t>
            </a:r>
            <a:endParaRPr lang="de-DE" sz="1500" dirty="0">
              <a:solidFill>
                <a:srgbClr val="A6A6A6"/>
              </a:solidFill>
              <a:latin typeface="Helvetica" pitchFamily="1" charset="0"/>
            </a:endParaRPr>
          </a:p>
        </p:txBody>
      </p:sp>
      <p:sp>
        <p:nvSpPr>
          <p:cNvPr id="14" name="Pravokutnik 13"/>
          <p:cNvSpPr/>
          <p:nvPr/>
        </p:nvSpPr>
        <p:spPr>
          <a:xfrm>
            <a:off x="755576" y="188640"/>
            <a:ext cx="7488832" cy="630942"/>
          </a:xfrm>
          <a:prstGeom prst="rect">
            <a:avLst/>
          </a:prstGeom>
          <a:noFill/>
        </p:spPr>
        <p:txBody>
          <a:bodyPr>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hr-HR" sz="3500" spc="50" dirty="0" err="1" smtClean="0">
                <a:ln w="11430"/>
                <a:solidFill>
                  <a:srgbClr val="7F7F7F"/>
                </a:solidFill>
                <a:latin typeface="Arial"/>
                <a:ea typeface="+mn-ea"/>
                <a:cs typeface="Arial"/>
              </a:rPr>
              <a:t>Technische</a:t>
            </a:r>
            <a:r>
              <a:rPr lang="hr-HR" sz="3500" spc="50" dirty="0" smtClean="0">
                <a:ln w="11430"/>
                <a:solidFill>
                  <a:srgbClr val="7F7F7F"/>
                </a:solidFill>
                <a:latin typeface="Arial"/>
                <a:ea typeface="+mn-ea"/>
                <a:cs typeface="Arial"/>
              </a:rPr>
              <a:t> </a:t>
            </a:r>
            <a:r>
              <a:rPr lang="hr-HR" sz="3500" spc="50" dirty="0" err="1" smtClean="0">
                <a:ln w="11430"/>
                <a:solidFill>
                  <a:srgbClr val="7F7F7F"/>
                </a:solidFill>
                <a:latin typeface="Arial"/>
                <a:ea typeface="+mn-ea"/>
                <a:cs typeface="Arial"/>
              </a:rPr>
              <a:t>Charakteristiken</a:t>
            </a:r>
            <a:r>
              <a:rPr lang="hr-HR" sz="3500" b="1" i="1" spc="50" dirty="0" smtClean="0">
                <a:ln w="11430"/>
                <a:gradFill>
                  <a:gsLst>
                    <a:gs pos="25000">
                      <a:schemeClr val="accent2">
                        <a:satMod val="155000"/>
                      </a:schemeClr>
                    </a:gs>
                    <a:gs pos="100000">
                      <a:schemeClr val="accent2">
                        <a:shade val="45000"/>
                        <a:satMod val="165000"/>
                      </a:schemeClr>
                    </a:gs>
                  </a:gsLst>
                  <a:lin ang="5400000"/>
                </a:gradFill>
                <a:latin typeface="+mn-lt"/>
                <a:ea typeface="+mn-ea"/>
              </a:rPr>
              <a:t>                                    </a:t>
            </a:r>
            <a:endParaRPr lang="hr-HR" sz="3500" b="1" spc="50" dirty="0">
              <a:ln w="11430"/>
              <a:gradFill>
                <a:gsLst>
                  <a:gs pos="25000">
                    <a:schemeClr val="accent2">
                      <a:satMod val="155000"/>
                    </a:schemeClr>
                  </a:gs>
                  <a:gs pos="100000">
                    <a:schemeClr val="accent2">
                      <a:shade val="45000"/>
                      <a:satMod val="165000"/>
                    </a:schemeClr>
                  </a:gs>
                </a:gsLst>
                <a:lin ang="5400000"/>
              </a:gradFill>
              <a:latin typeface="+mn-lt"/>
              <a:ea typeface="+mn-ea"/>
            </a:endParaRPr>
          </a:p>
        </p:txBody>
      </p:sp>
    </p:spTree>
  </p:cSld>
  <p:clrMapOvr>
    <a:masterClrMapping/>
  </p:clrMapOvr>
  <p:transition spd="med" advTm="1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ravokutnik 5"/>
          <p:cNvSpPr>
            <a:spLocks noChangeArrowheads="1"/>
          </p:cNvSpPr>
          <p:nvPr/>
        </p:nvSpPr>
        <p:spPr bwMode="auto">
          <a:xfrm>
            <a:off x="2195513" y="1557338"/>
            <a:ext cx="5040312" cy="4031873"/>
          </a:xfrm>
          <a:prstGeom prst="rect">
            <a:avLst/>
          </a:prstGeom>
          <a:noFill/>
          <a:ln w="9525">
            <a:noFill/>
            <a:miter lim="800000"/>
            <a:headEnd/>
            <a:tailEnd/>
          </a:ln>
        </p:spPr>
        <p:txBody>
          <a:bodyPr>
            <a:spAutoFit/>
          </a:bodyPr>
          <a:lstStyle/>
          <a:p>
            <a:r>
              <a:rPr lang="de-DE" sz="1600" dirty="0" smtClean="0">
                <a:solidFill>
                  <a:srgbClr val="7F7F7F"/>
                </a:solidFill>
                <a:latin typeface="Arial" pitchFamily="34" charset="0"/>
                <a:cs typeface="Arial" pitchFamily="34" charset="0"/>
              </a:rPr>
              <a:t>Wenn Sie Ihre Idee Wirklichkeit werden lassen wollen, wenden Sie sich mit Vertraue</a:t>
            </a:r>
            <a:r>
              <a:rPr lang="hr-HR" sz="1600" dirty="0" smtClean="0">
                <a:solidFill>
                  <a:srgbClr val="7F7F7F"/>
                </a:solidFill>
                <a:latin typeface="Arial" pitchFamily="34" charset="0"/>
                <a:cs typeface="Arial" pitchFamily="34" charset="0"/>
              </a:rPr>
              <a:t>n </a:t>
            </a:r>
            <a:r>
              <a:rPr lang="de-DE" sz="1600" dirty="0" smtClean="0">
                <a:solidFill>
                  <a:srgbClr val="7F7F7F"/>
                </a:solidFill>
                <a:latin typeface="Arial" pitchFamily="34" charset="0"/>
                <a:cs typeface="Arial" pitchFamily="34" charset="0"/>
              </a:rPr>
              <a:t>an uns und wir werden Ihnen in einer kurzen Zeit mit einem professionellem Ansatz  alle notwendigen Informationen in Form eines umfassenden Angebots mit einer Empfehlung und einer Beschreibung des Materials, der Lie</a:t>
            </a:r>
            <a:r>
              <a:rPr lang="hr-HR" sz="1600" dirty="0" smtClean="0">
                <a:solidFill>
                  <a:srgbClr val="7F7F7F"/>
                </a:solidFill>
                <a:latin typeface="Arial" pitchFamily="34" charset="0"/>
                <a:cs typeface="Arial" pitchFamily="34" charset="0"/>
              </a:rPr>
              <a:t>f</a:t>
            </a:r>
            <a:r>
              <a:rPr lang="de-DE" sz="1600" dirty="0" err="1" smtClean="0">
                <a:solidFill>
                  <a:srgbClr val="7F7F7F"/>
                </a:solidFill>
                <a:latin typeface="Arial" pitchFamily="34" charset="0"/>
                <a:cs typeface="Arial" pitchFamily="34" charset="0"/>
              </a:rPr>
              <a:t>erzeit</a:t>
            </a:r>
            <a:r>
              <a:rPr lang="de-DE" sz="1600" dirty="0" smtClean="0">
                <a:solidFill>
                  <a:srgbClr val="7F7F7F"/>
                </a:solidFill>
                <a:latin typeface="Arial" pitchFamily="34" charset="0"/>
                <a:cs typeface="Arial" pitchFamily="34" charset="0"/>
              </a:rPr>
              <a:t> und mit einem vernünftigen Preis zukommen lassen</a:t>
            </a:r>
            <a:r>
              <a:rPr lang="hr-HR" sz="1600" dirty="0" smtClean="0">
                <a:solidFill>
                  <a:srgbClr val="7F7F7F"/>
                </a:solidFill>
                <a:latin typeface="Arial" pitchFamily="34" charset="0"/>
                <a:cs typeface="Arial" pitchFamily="34" charset="0"/>
              </a:rPr>
              <a:t>.</a:t>
            </a:r>
            <a:endParaRPr lang="de-DE" sz="1600" dirty="0" smtClean="0">
              <a:solidFill>
                <a:srgbClr val="7F7F7F"/>
              </a:solidFill>
              <a:latin typeface="Arial" pitchFamily="34" charset="0"/>
              <a:cs typeface="Arial" pitchFamily="34" charset="0"/>
            </a:endParaRPr>
          </a:p>
          <a:p>
            <a:pPr eaLnBrk="0" hangingPunct="0"/>
            <a:endParaRPr lang="de-DE" sz="1600" dirty="0" smtClean="0">
              <a:solidFill>
                <a:srgbClr val="7F7F7F"/>
              </a:solidFill>
              <a:latin typeface="Arial" pitchFamily="34" charset="0"/>
            </a:endParaRPr>
          </a:p>
          <a:p>
            <a:pPr eaLnBrk="0" hangingPunct="0"/>
            <a:r>
              <a:rPr lang="de-DE" sz="1600" b="1" dirty="0" smtClean="0">
                <a:solidFill>
                  <a:srgbClr val="7F7F7F"/>
                </a:solidFill>
                <a:latin typeface="Arial" pitchFamily="34" charset="0"/>
              </a:rPr>
              <a:t>Für weitere Informationen steht Ihnen unser Vertriebsteam gerne zur Verfügung!</a:t>
            </a:r>
            <a:endParaRPr lang="de-DE" sz="1600" b="1" dirty="0" smtClean="0">
              <a:solidFill>
                <a:srgbClr val="7F7F7F"/>
              </a:solidFill>
              <a:latin typeface="Arial" pitchFamily="34" charset="0"/>
              <a:ea typeface="Calibri" pitchFamily="34" charset="0"/>
            </a:endParaRPr>
          </a:p>
          <a:p>
            <a:pPr eaLnBrk="0" hangingPunct="0"/>
            <a:endParaRPr lang="de-DE" sz="1600" b="1" dirty="0" smtClean="0">
              <a:solidFill>
                <a:srgbClr val="7F7F7F"/>
              </a:solidFill>
              <a:latin typeface="Arial" pitchFamily="34" charset="0"/>
              <a:ea typeface="Calibri" pitchFamily="34" charset="0"/>
            </a:endParaRPr>
          </a:p>
          <a:p>
            <a:r>
              <a:rPr lang="de-DE" sz="1600" dirty="0" smtClean="0">
                <a:solidFill>
                  <a:srgbClr val="7F7F7F"/>
                </a:solidFill>
                <a:latin typeface="Arial" pitchFamily="34" charset="0"/>
                <a:cs typeface="Arial" pitchFamily="34" charset="0"/>
              </a:rPr>
              <a:t>Tel.  +385 49 587 200 </a:t>
            </a:r>
          </a:p>
          <a:p>
            <a:r>
              <a:rPr lang="de-DE" sz="1600" dirty="0" smtClean="0">
                <a:solidFill>
                  <a:srgbClr val="7F7F7F"/>
                </a:solidFill>
                <a:latin typeface="Arial" pitchFamily="34" charset="0"/>
                <a:cs typeface="Arial" pitchFamily="34" charset="0"/>
              </a:rPr>
              <a:t>Fax  +385 49 587 222</a:t>
            </a:r>
          </a:p>
          <a:p>
            <a:r>
              <a:rPr lang="de-DE" sz="1600" dirty="0" smtClean="0">
                <a:solidFill>
                  <a:srgbClr val="7F7F7F"/>
                </a:solidFill>
                <a:latin typeface="Arial" pitchFamily="34" charset="0"/>
                <a:cs typeface="Arial" pitchFamily="34" charset="0"/>
              </a:rPr>
              <a:t>E-Mail : belina@belina.com</a:t>
            </a:r>
          </a:p>
          <a:p>
            <a:pPr eaLnBrk="0" hangingPunct="0"/>
            <a:endParaRPr lang="de-DE" sz="1600" dirty="0">
              <a:solidFill>
                <a:srgbClr val="7F7F7F"/>
              </a:solidFill>
              <a:latin typeface="Arial" pitchFamily="34" charset="0"/>
              <a:cs typeface="Arial" pitchFamily="34" charset="0"/>
            </a:endParaRPr>
          </a:p>
        </p:txBody>
      </p:sp>
      <p:sp>
        <p:nvSpPr>
          <p:cNvPr id="14" name="Pravokutnik 13"/>
          <p:cNvSpPr/>
          <p:nvPr/>
        </p:nvSpPr>
        <p:spPr>
          <a:xfrm>
            <a:off x="1619672" y="188640"/>
            <a:ext cx="5760640" cy="784830"/>
          </a:xfrm>
          <a:prstGeom prst="rect">
            <a:avLst/>
          </a:prstGeom>
          <a:noFill/>
        </p:spPr>
        <p:txBody>
          <a:bodyPr>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hr-HR" sz="4000" spc="50" dirty="0">
                <a:ln w="11430"/>
                <a:solidFill>
                  <a:srgbClr val="7F7F7F"/>
                </a:solidFill>
                <a:latin typeface="Arial"/>
                <a:ea typeface="+mn-ea"/>
                <a:cs typeface="Arial"/>
              </a:rPr>
              <a:t>M.U.R.O</a:t>
            </a:r>
            <a:r>
              <a:rPr lang="ta-IN" sz="4000" spc="50" dirty="0">
                <a:ln w="11430"/>
                <a:solidFill>
                  <a:srgbClr val="7F7F7F"/>
                </a:solidFill>
                <a:latin typeface="Arial"/>
                <a:ea typeface="+mn-ea"/>
                <a:cs typeface="Arial"/>
              </a:rPr>
              <a:t>.</a:t>
            </a:r>
            <a:r>
              <a:rPr lang="hr-HR" sz="4500" b="1" i="1" spc="50" dirty="0">
                <a:ln w="11430"/>
                <a:gradFill>
                  <a:gsLst>
                    <a:gs pos="25000">
                      <a:schemeClr val="accent2">
                        <a:satMod val="155000"/>
                      </a:schemeClr>
                    </a:gs>
                    <a:gs pos="100000">
                      <a:schemeClr val="accent2">
                        <a:shade val="45000"/>
                        <a:satMod val="165000"/>
                      </a:schemeClr>
                    </a:gs>
                  </a:gsLst>
                  <a:lin ang="5400000"/>
                </a:gradFill>
                <a:latin typeface="+mn-lt"/>
                <a:ea typeface="+mn-ea"/>
              </a:rPr>
              <a:t>                                    </a:t>
            </a:r>
            <a:endParaRPr lang="hr-HR" sz="4500" b="1" spc="50" dirty="0">
              <a:ln w="11430"/>
              <a:gradFill>
                <a:gsLst>
                  <a:gs pos="25000">
                    <a:schemeClr val="accent2">
                      <a:satMod val="155000"/>
                    </a:schemeClr>
                  </a:gs>
                  <a:gs pos="100000">
                    <a:schemeClr val="accent2">
                      <a:shade val="45000"/>
                      <a:satMod val="165000"/>
                    </a:schemeClr>
                  </a:gs>
                </a:gsLst>
                <a:lin ang="5400000"/>
              </a:gradFill>
              <a:latin typeface="+mn-lt"/>
              <a:ea typeface="+mn-ea"/>
            </a:endParaRPr>
          </a:p>
        </p:txBody>
      </p:sp>
    </p:spTree>
  </p:cSld>
  <p:clrMapOvr>
    <a:masterClrMapping/>
  </p:clrMapOvr>
  <p:transition spd="med"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Damir Huncaga\Desktop\muro01\slika01.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Damir Huncaga\Desktop\muro01\slika02.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Damir Huncaga\Desktop\muro01\slika03.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Damir Huncaga\Desktop\MURO\Muro-9.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Damir Huncaga\Desktop\MURO\Muro-10.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Damir Huncaga\Desktop\muro01\slika04.jpg"/>
          <p:cNvPicPr>
            <a:picLocks noChangeAspect="1" noChangeArrowheads="1"/>
          </p:cNvPicPr>
          <p:nvPr/>
        </p:nvPicPr>
        <p:blipFill>
          <a:blip r:embed="rId2" cstate="print"/>
          <a:srcRect/>
          <a:stretch>
            <a:fillRect/>
          </a:stretch>
        </p:blipFill>
        <p:spPr bwMode="auto">
          <a:xfrm>
            <a:off x="1331913" y="908050"/>
            <a:ext cx="6583362" cy="4373563"/>
          </a:xfrm>
          <a:prstGeom prst="rect">
            <a:avLst/>
          </a:prstGeom>
          <a:noFill/>
          <a:ln w="9525">
            <a:noFill/>
            <a:miter lim="800000"/>
            <a:headEnd/>
            <a:tailEnd/>
          </a:ln>
        </p:spPr>
      </p:pic>
    </p:spTree>
  </p:cSld>
  <p:clrMapOvr>
    <a:masterClrMapping/>
  </p:clrMapOvr>
  <p:transition spd="med" advTm="2000"/>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884</TotalTime>
  <Words>367</Words>
  <Application>Microsoft Macintosh PowerPoint</Application>
  <PresentationFormat>Prikaz na zaslonu (4:3)</PresentationFormat>
  <Paragraphs>85</Paragraphs>
  <Slides>33</Slides>
  <Notes>0</Notes>
  <HiddenSlides>0</HiddenSlides>
  <MMClips>0</MMClips>
  <ScaleCrop>false</ScaleCrop>
  <HeadingPairs>
    <vt:vector size="4" baseType="variant">
      <vt:variant>
        <vt:lpstr>Tema</vt:lpstr>
      </vt:variant>
      <vt:variant>
        <vt:i4>1</vt:i4>
      </vt:variant>
      <vt:variant>
        <vt:lpstr>Naslovi slajdova</vt:lpstr>
      </vt:variant>
      <vt:variant>
        <vt:i4>33</vt:i4>
      </vt:variant>
    </vt:vector>
  </HeadingPairs>
  <TitlesOfParts>
    <vt:vector size="34" baseType="lpstr">
      <vt:lpstr>Office tema</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vector>
  </TitlesOfParts>
  <Company>Belina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Damir Hunčaga</dc:creator>
  <cp:lastModifiedBy>Damir Hunčaga</cp:lastModifiedBy>
  <cp:revision>52</cp:revision>
  <dcterms:created xsi:type="dcterms:W3CDTF">2011-06-30T08:49:17Z</dcterms:created>
  <dcterms:modified xsi:type="dcterms:W3CDTF">2013-05-15T05:50:06Z</dcterms:modified>
</cp:coreProperties>
</file>